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8"/>
  </p:notesMasterIdLst>
  <p:sldIdLst>
    <p:sldId id="256" r:id="rId2"/>
    <p:sldId id="257" r:id="rId3"/>
    <p:sldId id="258" r:id="rId4"/>
    <p:sldId id="259" r:id="rId5"/>
    <p:sldId id="260" r:id="rId6"/>
    <p:sldId id="268" r:id="rId7"/>
    <p:sldId id="265" r:id="rId8"/>
    <p:sldId id="264" r:id="rId9"/>
    <p:sldId id="262" r:id="rId10"/>
    <p:sldId id="266" r:id="rId11"/>
    <p:sldId id="269" r:id="rId12"/>
    <p:sldId id="272" r:id="rId13"/>
    <p:sldId id="273" r:id="rId14"/>
    <p:sldId id="274" r:id="rId15"/>
    <p:sldId id="271" r:id="rId16"/>
    <p:sldId id="270" r:id="rId1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2" d="100"/>
          <a:sy n="82" d="100"/>
        </p:scale>
        <p:origin x="691" y="5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4F64643-FDB8-4AD7-9A16-2484E6882439}" type="datetimeFigureOut">
              <a:rPr lang="en-US" smtClean="0"/>
              <a:t>5/2/2024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D8B3E51-1E91-4EC1-A5B0-B9DA8A505F28}" type="slidenum">
              <a:rPr lang="en-US" smtClean="0"/>
              <a:t>‹#›</a:t>
            </a:fld>
            <a:endParaRPr lang="en-US"/>
          </a:p>
        </p:txBody>
      </p:sp>
    </p:spTree>
    <p:extLst>
      <p:ext uri="{BB962C8B-B14F-4D97-AF65-F5344CB8AC3E}">
        <p14:creationId xmlns:p14="http://schemas.microsoft.com/office/powerpoint/2010/main" val="248531066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65CD29-2766-6B29-3588-231CCC648F02}"/>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D1CAD157-1C82-2BB6-51B0-E2809A03BA9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7" name="Date Placeholder 6">
            <a:extLst>
              <a:ext uri="{FF2B5EF4-FFF2-40B4-BE49-F238E27FC236}">
                <a16:creationId xmlns:a16="http://schemas.microsoft.com/office/drawing/2014/main" id="{62D29229-137F-23BF-17FC-0AF074D1A158}"/>
              </a:ext>
            </a:extLst>
          </p:cNvPr>
          <p:cNvSpPr>
            <a:spLocks noGrp="1"/>
          </p:cNvSpPr>
          <p:nvPr>
            <p:ph type="dt" sz="half" idx="10"/>
          </p:nvPr>
        </p:nvSpPr>
        <p:spPr/>
        <p:txBody>
          <a:bodyPr/>
          <a:lstStyle/>
          <a:p>
            <a:fld id="{45F1ED45-5BF6-4886-99BC-6C011CDCD4B5}" type="datetime1">
              <a:rPr lang="en-US" smtClean="0"/>
              <a:t>5/2/2024</a:t>
            </a:fld>
            <a:endParaRPr lang="en-US"/>
          </a:p>
        </p:txBody>
      </p:sp>
      <p:sp>
        <p:nvSpPr>
          <p:cNvPr id="8" name="Footer Placeholder 7">
            <a:extLst>
              <a:ext uri="{FF2B5EF4-FFF2-40B4-BE49-F238E27FC236}">
                <a16:creationId xmlns:a16="http://schemas.microsoft.com/office/drawing/2014/main" id="{6E3E0824-75A0-BF79-8FBD-9B95021DC8C4}"/>
              </a:ext>
            </a:extLst>
          </p:cNvPr>
          <p:cNvSpPr>
            <a:spLocks noGrp="1"/>
          </p:cNvSpPr>
          <p:nvPr>
            <p:ph type="ftr" sz="quarter" idx="11"/>
          </p:nvPr>
        </p:nvSpPr>
        <p:spPr/>
        <p:txBody>
          <a:bodyPr/>
          <a:lstStyle/>
          <a:p>
            <a:r>
              <a:rPr lang="en-US"/>
              <a:t>© Klose Training Chronic Edema and Lymphedema Certification 2024</a:t>
            </a:r>
          </a:p>
        </p:txBody>
      </p:sp>
      <p:sp>
        <p:nvSpPr>
          <p:cNvPr id="9" name="Slide Number Placeholder 8">
            <a:extLst>
              <a:ext uri="{FF2B5EF4-FFF2-40B4-BE49-F238E27FC236}">
                <a16:creationId xmlns:a16="http://schemas.microsoft.com/office/drawing/2014/main" id="{B6AD0FBD-E61A-CA2B-506C-119499DA0F01}"/>
              </a:ext>
            </a:extLst>
          </p:cNvPr>
          <p:cNvSpPr>
            <a:spLocks noGrp="1"/>
          </p:cNvSpPr>
          <p:nvPr>
            <p:ph type="sldNum" sz="quarter" idx="12"/>
          </p:nvPr>
        </p:nvSpPr>
        <p:spPr/>
        <p:txBody>
          <a:bodyPr/>
          <a:lstStyle/>
          <a:p>
            <a:fld id="{09B96389-13D3-4882-9A3E-C9B810D4DFEA}" type="slidenum">
              <a:rPr lang="en-US" smtClean="0"/>
              <a:t>‹#›</a:t>
            </a:fld>
            <a:endParaRPr lang="en-US"/>
          </a:p>
        </p:txBody>
      </p:sp>
    </p:spTree>
    <p:extLst>
      <p:ext uri="{BB962C8B-B14F-4D97-AF65-F5344CB8AC3E}">
        <p14:creationId xmlns:p14="http://schemas.microsoft.com/office/powerpoint/2010/main" val="27686648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5A74C5-4610-B230-C375-F10215B0CA42}"/>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BE3331C0-502D-AF7F-1200-5A0D320616D4}"/>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8257493-CA5E-6671-7173-916797FCC2AD}"/>
              </a:ext>
            </a:extLst>
          </p:cNvPr>
          <p:cNvSpPr>
            <a:spLocks noGrp="1"/>
          </p:cNvSpPr>
          <p:nvPr>
            <p:ph type="dt" sz="half" idx="10"/>
          </p:nvPr>
        </p:nvSpPr>
        <p:spPr/>
        <p:txBody>
          <a:bodyPr/>
          <a:lstStyle/>
          <a:p>
            <a:fld id="{41B93759-812C-40E0-A0A3-DBE3EA74394C}" type="datetime1">
              <a:rPr lang="en-US" smtClean="0"/>
              <a:t>5/2/2024</a:t>
            </a:fld>
            <a:endParaRPr lang="en-US"/>
          </a:p>
        </p:txBody>
      </p:sp>
      <p:sp>
        <p:nvSpPr>
          <p:cNvPr id="5" name="Footer Placeholder 4">
            <a:extLst>
              <a:ext uri="{FF2B5EF4-FFF2-40B4-BE49-F238E27FC236}">
                <a16:creationId xmlns:a16="http://schemas.microsoft.com/office/drawing/2014/main" id="{A1541EFE-C0DF-4B7F-4C57-F1F9B566F197}"/>
              </a:ext>
            </a:extLst>
          </p:cNvPr>
          <p:cNvSpPr>
            <a:spLocks noGrp="1"/>
          </p:cNvSpPr>
          <p:nvPr>
            <p:ph type="ftr" sz="quarter" idx="11"/>
          </p:nvPr>
        </p:nvSpPr>
        <p:spPr/>
        <p:txBody>
          <a:bodyPr/>
          <a:lstStyle/>
          <a:p>
            <a:r>
              <a:rPr lang="en-US"/>
              <a:t>© Klose Training Chronic Edema and Lymphedema Certification 2024</a:t>
            </a:r>
          </a:p>
        </p:txBody>
      </p:sp>
      <p:sp>
        <p:nvSpPr>
          <p:cNvPr id="6" name="Slide Number Placeholder 5">
            <a:extLst>
              <a:ext uri="{FF2B5EF4-FFF2-40B4-BE49-F238E27FC236}">
                <a16:creationId xmlns:a16="http://schemas.microsoft.com/office/drawing/2014/main" id="{6113784C-197C-3B51-7A6F-38B78F217893}"/>
              </a:ext>
            </a:extLst>
          </p:cNvPr>
          <p:cNvSpPr>
            <a:spLocks noGrp="1"/>
          </p:cNvSpPr>
          <p:nvPr>
            <p:ph type="sldNum" sz="quarter" idx="12"/>
          </p:nvPr>
        </p:nvSpPr>
        <p:spPr/>
        <p:txBody>
          <a:bodyPr/>
          <a:lstStyle/>
          <a:p>
            <a:fld id="{09B96389-13D3-4882-9A3E-C9B810D4DFEA}" type="slidenum">
              <a:rPr lang="en-US" smtClean="0"/>
              <a:t>‹#›</a:t>
            </a:fld>
            <a:endParaRPr lang="en-US"/>
          </a:p>
        </p:txBody>
      </p:sp>
    </p:spTree>
    <p:extLst>
      <p:ext uri="{BB962C8B-B14F-4D97-AF65-F5344CB8AC3E}">
        <p14:creationId xmlns:p14="http://schemas.microsoft.com/office/powerpoint/2010/main" val="17446244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5026862-49DD-B200-AD90-E59D977D3C39}"/>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3AE4F530-3D95-AA5E-5C43-A780FE1D3165}"/>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5D6A9BA-CF9D-7051-2DAC-431C32180524}"/>
              </a:ext>
            </a:extLst>
          </p:cNvPr>
          <p:cNvSpPr>
            <a:spLocks noGrp="1"/>
          </p:cNvSpPr>
          <p:nvPr>
            <p:ph type="dt" sz="half" idx="10"/>
          </p:nvPr>
        </p:nvSpPr>
        <p:spPr/>
        <p:txBody>
          <a:bodyPr/>
          <a:lstStyle/>
          <a:p>
            <a:fld id="{B055AC55-5780-48C8-AB5A-92448D282CE7}" type="datetime1">
              <a:rPr lang="en-US" smtClean="0"/>
              <a:t>5/2/2024</a:t>
            </a:fld>
            <a:endParaRPr lang="en-US"/>
          </a:p>
        </p:txBody>
      </p:sp>
      <p:sp>
        <p:nvSpPr>
          <p:cNvPr id="5" name="Footer Placeholder 4">
            <a:extLst>
              <a:ext uri="{FF2B5EF4-FFF2-40B4-BE49-F238E27FC236}">
                <a16:creationId xmlns:a16="http://schemas.microsoft.com/office/drawing/2014/main" id="{1B422A78-252B-BEB0-697C-934E6A53B27F}"/>
              </a:ext>
            </a:extLst>
          </p:cNvPr>
          <p:cNvSpPr>
            <a:spLocks noGrp="1"/>
          </p:cNvSpPr>
          <p:nvPr>
            <p:ph type="ftr" sz="quarter" idx="11"/>
          </p:nvPr>
        </p:nvSpPr>
        <p:spPr/>
        <p:txBody>
          <a:bodyPr/>
          <a:lstStyle/>
          <a:p>
            <a:r>
              <a:rPr lang="en-US"/>
              <a:t>© Klose Training Chronic Edema and Lymphedema Certification 2024</a:t>
            </a:r>
          </a:p>
        </p:txBody>
      </p:sp>
      <p:sp>
        <p:nvSpPr>
          <p:cNvPr id="6" name="Slide Number Placeholder 5">
            <a:extLst>
              <a:ext uri="{FF2B5EF4-FFF2-40B4-BE49-F238E27FC236}">
                <a16:creationId xmlns:a16="http://schemas.microsoft.com/office/drawing/2014/main" id="{92779271-776E-E5F5-1480-A1F174D9B3DC}"/>
              </a:ext>
            </a:extLst>
          </p:cNvPr>
          <p:cNvSpPr>
            <a:spLocks noGrp="1"/>
          </p:cNvSpPr>
          <p:nvPr>
            <p:ph type="sldNum" sz="quarter" idx="12"/>
          </p:nvPr>
        </p:nvSpPr>
        <p:spPr/>
        <p:txBody>
          <a:bodyPr/>
          <a:lstStyle/>
          <a:p>
            <a:fld id="{09B96389-13D3-4882-9A3E-C9B810D4DFEA}" type="slidenum">
              <a:rPr lang="en-US" smtClean="0"/>
              <a:t>‹#›</a:t>
            </a:fld>
            <a:endParaRPr lang="en-US"/>
          </a:p>
        </p:txBody>
      </p:sp>
    </p:spTree>
    <p:extLst>
      <p:ext uri="{BB962C8B-B14F-4D97-AF65-F5344CB8AC3E}">
        <p14:creationId xmlns:p14="http://schemas.microsoft.com/office/powerpoint/2010/main" val="223916844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BEAC5F-8D3F-9BBB-E8AE-97B63D92A18B}"/>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391BF3D-622F-5B6E-9A6F-04D7FAB42437}"/>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EC92314-6B1B-A118-0A69-5A106E8FEEA9}"/>
              </a:ext>
            </a:extLst>
          </p:cNvPr>
          <p:cNvSpPr>
            <a:spLocks noGrp="1"/>
          </p:cNvSpPr>
          <p:nvPr>
            <p:ph type="dt" sz="half" idx="10"/>
          </p:nvPr>
        </p:nvSpPr>
        <p:spPr/>
        <p:txBody>
          <a:bodyPr/>
          <a:lstStyle/>
          <a:p>
            <a:fld id="{A9E08F58-7A45-48CC-B1D9-865F3BFA6F21}" type="datetime1">
              <a:rPr lang="en-US" smtClean="0"/>
              <a:t>5/2/2024</a:t>
            </a:fld>
            <a:endParaRPr lang="en-US"/>
          </a:p>
        </p:txBody>
      </p:sp>
      <p:sp>
        <p:nvSpPr>
          <p:cNvPr id="5" name="Footer Placeholder 4">
            <a:extLst>
              <a:ext uri="{FF2B5EF4-FFF2-40B4-BE49-F238E27FC236}">
                <a16:creationId xmlns:a16="http://schemas.microsoft.com/office/drawing/2014/main" id="{B52289D6-8ED2-BA4C-0927-0530E146896D}"/>
              </a:ext>
            </a:extLst>
          </p:cNvPr>
          <p:cNvSpPr>
            <a:spLocks noGrp="1"/>
          </p:cNvSpPr>
          <p:nvPr>
            <p:ph type="ftr" sz="quarter" idx="11"/>
          </p:nvPr>
        </p:nvSpPr>
        <p:spPr/>
        <p:txBody>
          <a:bodyPr/>
          <a:lstStyle/>
          <a:p>
            <a:r>
              <a:rPr lang="en-US"/>
              <a:t>© Klose Training Chronic Edema and Lymphedema Certification 2024</a:t>
            </a:r>
          </a:p>
        </p:txBody>
      </p:sp>
      <p:sp>
        <p:nvSpPr>
          <p:cNvPr id="6" name="Slide Number Placeholder 5">
            <a:extLst>
              <a:ext uri="{FF2B5EF4-FFF2-40B4-BE49-F238E27FC236}">
                <a16:creationId xmlns:a16="http://schemas.microsoft.com/office/drawing/2014/main" id="{4CD0877D-D097-3B7D-7D3D-F51512045523}"/>
              </a:ext>
            </a:extLst>
          </p:cNvPr>
          <p:cNvSpPr>
            <a:spLocks noGrp="1"/>
          </p:cNvSpPr>
          <p:nvPr>
            <p:ph type="sldNum" sz="quarter" idx="12"/>
          </p:nvPr>
        </p:nvSpPr>
        <p:spPr/>
        <p:txBody>
          <a:bodyPr/>
          <a:lstStyle/>
          <a:p>
            <a:fld id="{09B96389-13D3-4882-9A3E-C9B810D4DFEA}" type="slidenum">
              <a:rPr lang="en-US" smtClean="0"/>
              <a:t>‹#›</a:t>
            </a:fld>
            <a:endParaRPr lang="en-US"/>
          </a:p>
        </p:txBody>
      </p:sp>
    </p:spTree>
    <p:extLst>
      <p:ext uri="{BB962C8B-B14F-4D97-AF65-F5344CB8AC3E}">
        <p14:creationId xmlns:p14="http://schemas.microsoft.com/office/powerpoint/2010/main" val="355987506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4202F8-27F3-5BFD-C89E-69A43B3577F6}"/>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96D188DD-643E-EAD9-E313-C052A98C4C52}"/>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1137835A-6D5F-7CF1-F607-F44FB1969A16}"/>
              </a:ext>
            </a:extLst>
          </p:cNvPr>
          <p:cNvSpPr>
            <a:spLocks noGrp="1"/>
          </p:cNvSpPr>
          <p:nvPr>
            <p:ph type="dt" sz="half" idx="10"/>
          </p:nvPr>
        </p:nvSpPr>
        <p:spPr/>
        <p:txBody>
          <a:bodyPr/>
          <a:lstStyle/>
          <a:p>
            <a:fld id="{DF88A0B6-2FD2-4277-955F-970648ABE9B4}" type="datetime1">
              <a:rPr lang="en-US" smtClean="0"/>
              <a:t>5/2/2024</a:t>
            </a:fld>
            <a:endParaRPr lang="en-US"/>
          </a:p>
        </p:txBody>
      </p:sp>
      <p:sp>
        <p:nvSpPr>
          <p:cNvPr id="5" name="Footer Placeholder 4">
            <a:extLst>
              <a:ext uri="{FF2B5EF4-FFF2-40B4-BE49-F238E27FC236}">
                <a16:creationId xmlns:a16="http://schemas.microsoft.com/office/drawing/2014/main" id="{14AB0CA7-98EE-AAD5-4BCC-2566312116B9}"/>
              </a:ext>
            </a:extLst>
          </p:cNvPr>
          <p:cNvSpPr>
            <a:spLocks noGrp="1"/>
          </p:cNvSpPr>
          <p:nvPr>
            <p:ph type="ftr" sz="quarter" idx="11"/>
          </p:nvPr>
        </p:nvSpPr>
        <p:spPr/>
        <p:txBody>
          <a:bodyPr/>
          <a:lstStyle/>
          <a:p>
            <a:r>
              <a:rPr lang="en-US"/>
              <a:t>© Klose Training Chronic Edema and Lymphedema Certification 2024</a:t>
            </a:r>
          </a:p>
        </p:txBody>
      </p:sp>
      <p:sp>
        <p:nvSpPr>
          <p:cNvPr id="6" name="Slide Number Placeholder 5">
            <a:extLst>
              <a:ext uri="{FF2B5EF4-FFF2-40B4-BE49-F238E27FC236}">
                <a16:creationId xmlns:a16="http://schemas.microsoft.com/office/drawing/2014/main" id="{9D8C4DA7-5662-9D65-3B91-79D4DF5CF8C3}"/>
              </a:ext>
            </a:extLst>
          </p:cNvPr>
          <p:cNvSpPr>
            <a:spLocks noGrp="1"/>
          </p:cNvSpPr>
          <p:nvPr>
            <p:ph type="sldNum" sz="quarter" idx="12"/>
          </p:nvPr>
        </p:nvSpPr>
        <p:spPr/>
        <p:txBody>
          <a:bodyPr/>
          <a:lstStyle/>
          <a:p>
            <a:fld id="{09B96389-13D3-4882-9A3E-C9B810D4DFEA}" type="slidenum">
              <a:rPr lang="en-US" smtClean="0"/>
              <a:t>‹#›</a:t>
            </a:fld>
            <a:endParaRPr lang="en-US"/>
          </a:p>
        </p:txBody>
      </p:sp>
    </p:spTree>
    <p:extLst>
      <p:ext uri="{BB962C8B-B14F-4D97-AF65-F5344CB8AC3E}">
        <p14:creationId xmlns:p14="http://schemas.microsoft.com/office/powerpoint/2010/main" val="16063146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3EB6CD-49F8-EA8D-A3C2-8EB295E0401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1CDDAC0-B90F-1C3C-4B0D-70B5EC1DA3DF}"/>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929DC98B-66A8-4383-B3F0-93B5C333C5E8}"/>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0A737395-4214-71BC-F191-464F8B8F801F}"/>
              </a:ext>
            </a:extLst>
          </p:cNvPr>
          <p:cNvSpPr>
            <a:spLocks noGrp="1"/>
          </p:cNvSpPr>
          <p:nvPr>
            <p:ph type="dt" sz="half" idx="10"/>
          </p:nvPr>
        </p:nvSpPr>
        <p:spPr/>
        <p:txBody>
          <a:bodyPr/>
          <a:lstStyle/>
          <a:p>
            <a:fld id="{4F985079-B6F5-4880-A6B9-95B366F318BC}" type="datetime1">
              <a:rPr lang="en-US" smtClean="0"/>
              <a:t>5/2/2024</a:t>
            </a:fld>
            <a:endParaRPr lang="en-US"/>
          </a:p>
        </p:txBody>
      </p:sp>
      <p:sp>
        <p:nvSpPr>
          <p:cNvPr id="6" name="Footer Placeholder 5">
            <a:extLst>
              <a:ext uri="{FF2B5EF4-FFF2-40B4-BE49-F238E27FC236}">
                <a16:creationId xmlns:a16="http://schemas.microsoft.com/office/drawing/2014/main" id="{4444921B-6094-95AE-13CE-0EDECDCF1BBE}"/>
              </a:ext>
            </a:extLst>
          </p:cNvPr>
          <p:cNvSpPr>
            <a:spLocks noGrp="1"/>
          </p:cNvSpPr>
          <p:nvPr>
            <p:ph type="ftr" sz="quarter" idx="11"/>
          </p:nvPr>
        </p:nvSpPr>
        <p:spPr/>
        <p:txBody>
          <a:bodyPr/>
          <a:lstStyle/>
          <a:p>
            <a:r>
              <a:rPr lang="en-US"/>
              <a:t>© Klose Training Chronic Edema and Lymphedema Certification 2024</a:t>
            </a:r>
          </a:p>
        </p:txBody>
      </p:sp>
      <p:sp>
        <p:nvSpPr>
          <p:cNvPr id="7" name="Slide Number Placeholder 6">
            <a:extLst>
              <a:ext uri="{FF2B5EF4-FFF2-40B4-BE49-F238E27FC236}">
                <a16:creationId xmlns:a16="http://schemas.microsoft.com/office/drawing/2014/main" id="{C8EA8F09-D7CA-5985-84B5-B2FB31A67173}"/>
              </a:ext>
            </a:extLst>
          </p:cNvPr>
          <p:cNvSpPr>
            <a:spLocks noGrp="1"/>
          </p:cNvSpPr>
          <p:nvPr>
            <p:ph type="sldNum" sz="quarter" idx="12"/>
          </p:nvPr>
        </p:nvSpPr>
        <p:spPr/>
        <p:txBody>
          <a:bodyPr/>
          <a:lstStyle/>
          <a:p>
            <a:fld id="{09B96389-13D3-4882-9A3E-C9B810D4DFEA}" type="slidenum">
              <a:rPr lang="en-US" smtClean="0"/>
              <a:t>‹#›</a:t>
            </a:fld>
            <a:endParaRPr lang="en-US"/>
          </a:p>
        </p:txBody>
      </p:sp>
    </p:spTree>
    <p:extLst>
      <p:ext uri="{BB962C8B-B14F-4D97-AF65-F5344CB8AC3E}">
        <p14:creationId xmlns:p14="http://schemas.microsoft.com/office/powerpoint/2010/main" val="3379174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147285-0FC4-AAB6-EA4F-7083CDF882E0}"/>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B6FB9502-7540-429D-ABE3-21B0F159909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37F01C9F-F9F0-E892-E15D-7EB465E1C32D}"/>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15A987B9-6F99-6114-8B79-98ADCA004D6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54CB7242-8719-F0B9-0D38-4CA108161BD2}"/>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0F223063-149A-5360-CB04-171F4374CCC6}"/>
              </a:ext>
            </a:extLst>
          </p:cNvPr>
          <p:cNvSpPr>
            <a:spLocks noGrp="1"/>
          </p:cNvSpPr>
          <p:nvPr>
            <p:ph type="dt" sz="half" idx="10"/>
          </p:nvPr>
        </p:nvSpPr>
        <p:spPr/>
        <p:txBody>
          <a:bodyPr/>
          <a:lstStyle/>
          <a:p>
            <a:fld id="{96C65F91-7471-4321-A206-6A32B8B3D694}" type="datetime1">
              <a:rPr lang="en-US" smtClean="0"/>
              <a:t>5/2/2024</a:t>
            </a:fld>
            <a:endParaRPr lang="en-US"/>
          </a:p>
        </p:txBody>
      </p:sp>
      <p:sp>
        <p:nvSpPr>
          <p:cNvPr id="8" name="Footer Placeholder 7">
            <a:extLst>
              <a:ext uri="{FF2B5EF4-FFF2-40B4-BE49-F238E27FC236}">
                <a16:creationId xmlns:a16="http://schemas.microsoft.com/office/drawing/2014/main" id="{B58FF89C-6566-7AB0-5622-2FE920EFE6B5}"/>
              </a:ext>
            </a:extLst>
          </p:cNvPr>
          <p:cNvSpPr>
            <a:spLocks noGrp="1"/>
          </p:cNvSpPr>
          <p:nvPr>
            <p:ph type="ftr" sz="quarter" idx="11"/>
          </p:nvPr>
        </p:nvSpPr>
        <p:spPr/>
        <p:txBody>
          <a:bodyPr/>
          <a:lstStyle/>
          <a:p>
            <a:r>
              <a:rPr lang="en-US"/>
              <a:t>© Klose Training Chronic Edema and Lymphedema Certification 2024</a:t>
            </a:r>
          </a:p>
        </p:txBody>
      </p:sp>
      <p:sp>
        <p:nvSpPr>
          <p:cNvPr id="9" name="Slide Number Placeholder 8">
            <a:extLst>
              <a:ext uri="{FF2B5EF4-FFF2-40B4-BE49-F238E27FC236}">
                <a16:creationId xmlns:a16="http://schemas.microsoft.com/office/drawing/2014/main" id="{5D6B7335-CB82-0309-9E71-9C06B76DB46F}"/>
              </a:ext>
            </a:extLst>
          </p:cNvPr>
          <p:cNvSpPr>
            <a:spLocks noGrp="1"/>
          </p:cNvSpPr>
          <p:nvPr>
            <p:ph type="sldNum" sz="quarter" idx="12"/>
          </p:nvPr>
        </p:nvSpPr>
        <p:spPr/>
        <p:txBody>
          <a:bodyPr/>
          <a:lstStyle/>
          <a:p>
            <a:fld id="{09B96389-13D3-4882-9A3E-C9B810D4DFEA}" type="slidenum">
              <a:rPr lang="en-US" smtClean="0"/>
              <a:t>‹#›</a:t>
            </a:fld>
            <a:endParaRPr lang="en-US"/>
          </a:p>
        </p:txBody>
      </p:sp>
    </p:spTree>
    <p:extLst>
      <p:ext uri="{BB962C8B-B14F-4D97-AF65-F5344CB8AC3E}">
        <p14:creationId xmlns:p14="http://schemas.microsoft.com/office/powerpoint/2010/main" val="22390157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5CB576-D94F-5648-DF62-48D58ACFF5EC}"/>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A0FFBE36-4E3D-31A4-6353-A836CFEDC65D}"/>
              </a:ext>
            </a:extLst>
          </p:cNvPr>
          <p:cNvSpPr>
            <a:spLocks noGrp="1"/>
          </p:cNvSpPr>
          <p:nvPr>
            <p:ph type="dt" sz="half" idx="10"/>
          </p:nvPr>
        </p:nvSpPr>
        <p:spPr/>
        <p:txBody>
          <a:bodyPr/>
          <a:lstStyle/>
          <a:p>
            <a:fld id="{7EE391AC-666D-426F-9609-9A41DAF4FAE4}" type="datetime1">
              <a:rPr lang="en-US" smtClean="0"/>
              <a:t>5/2/2024</a:t>
            </a:fld>
            <a:endParaRPr lang="en-US"/>
          </a:p>
        </p:txBody>
      </p:sp>
      <p:sp>
        <p:nvSpPr>
          <p:cNvPr id="4" name="Footer Placeholder 3">
            <a:extLst>
              <a:ext uri="{FF2B5EF4-FFF2-40B4-BE49-F238E27FC236}">
                <a16:creationId xmlns:a16="http://schemas.microsoft.com/office/drawing/2014/main" id="{6F63B152-D795-8AE0-A0BB-83CB86D69FD5}"/>
              </a:ext>
            </a:extLst>
          </p:cNvPr>
          <p:cNvSpPr>
            <a:spLocks noGrp="1"/>
          </p:cNvSpPr>
          <p:nvPr>
            <p:ph type="ftr" sz="quarter" idx="11"/>
          </p:nvPr>
        </p:nvSpPr>
        <p:spPr/>
        <p:txBody>
          <a:bodyPr/>
          <a:lstStyle/>
          <a:p>
            <a:r>
              <a:rPr lang="en-US"/>
              <a:t>© Klose Training Chronic Edema and Lymphedema Certification 2024</a:t>
            </a:r>
          </a:p>
        </p:txBody>
      </p:sp>
      <p:sp>
        <p:nvSpPr>
          <p:cNvPr id="5" name="Slide Number Placeholder 4">
            <a:extLst>
              <a:ext uri="{FF2B5EF4-FFF2-40B4-BE49-F238E27FC236}">
                <a16:creationId xmlns:a16="http://schemas.microsoft.com/office/drawing/2014/main" id="{3A13E700-6556-3372-02C4-1C6125AEC9B8}"/>
              </a:ext>
            </a:extLst>
          </p:cNvPr>
          <p:cNvSpPr>
            <a:spLocks noGrp="1"/>
          </p:cNvSpPr>
          <p:nvPr>
            <p:ph type="sldNum" sz="quarter" idx="12"/>
          </p:nvPr>
        </p:nvSpPr>
        <p:spPr/>
        <p:txBody>
          <a:bodyPr/>
          <a:lstStyle/>
          <a:p>
            <a:fld id="{09B96389-13D3-4882-9A3E-C9B810D4DFEA}" type="slidenum">
              <a:rPr lang="en-US" smtClean="0"/>
              <a:t>‹#›</a:t>
            </a:fld>
            <a:endParaRPr lang="en-US"/>
          </a:p>
        </p:txBody>
      </p:sp>
    </p:spTree>
    <p:extLst>
      <p:ext uri="{BB962C8B-B14F-4D97-AF65-F5344CB8AC3E}">
        <p14:creationId xmlns:p14="http://schemas.microsoft.com/office/powerpoint/2010/main" val="36083556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68598B2-FBFB-85EB-0D3A-0200D0DF557F}"/>
              </a:ext>
            </a:extLst>
          </p:cNvPr>
          <p:cNvSpPr>
            <a:spLocks noGrp="1"/>
          </p:cNvSpPr>
          <p:nvPr>
            <p:ph type="dt" sz="half" idx="10"/>
          </p:nvPr>
        </p:nvSpPr>
        <p:spPr/>
        <p:txBody>
          <a:bodyPr/>
          <a:lstStyle/>
          <a:p>
            <a:fld id="{20EC5E34-F8B5-4C6A-A895-FA54D8AA9E39}" type="datetime1">
              <a:rPr lang="en-US" smtClean="0"/>
              <a:t>5/2/2024</a:t>
            </a:fld>
            <a:endParaRPr lang="en-US"/>
          </a:p>
        </p:txBody>
      </p:sp>
      <p:sp>
        <p:nvSpPr>
          <p:cNvPr id="3" name="Footer Placeholder 2">
            <a:extLst>
              <a:ext uri="{FF2B5EF4-FFF2-40B4-BE49-F238E27FC236}">
                <a16:creationId xmlns:a16="http://schemas.microsoft.com/office/drawing/2014/main" id="{AE3523B3-182F-4452-E88A-5A0416153DF3}"/>
              </a:ext>
            </a:extLst>
          </p:cNvPr>
          <p:cNvSpPr>
            <a:spLocks noGrp="1"/>
          </p:cNvSpPr>
          <p:nvPr>
            <p:ph type="ftr" sz="quarter" idx="11"/>
          </p:nvPr>
        </p:nvSpPr>
        <p:spPr/>
        <p:txBody>
          <a:bodyPr/>
          <a:lstStyle/>
          <a:p>
            <a:r>
              <a:rPr lang="en-US"/>
              <a:t>© Klose Training Chronic Edema and Lymphedema Certification 2024</a:t>
            </a:r>
          </a:p>
        </p:txBody>
      </p:sp>
      <p:sp>
        <p:nvSpPr>
          <p:cNvPr id="4" name="Slide Number Placeholder 3">
            <a:extLst>
              <a:ext uri="{FF2B5EF4-FFF2-40B4-BE49-F238E27FC236}">
                <a16:creationId xmlns:a16="http://schemas.microsoft.com/office/drawing/2014/main" id="{5DDFFD0B-CFFD-82FD-B8C7-F1F603B91F6F}"/>
              </a:ext>
            </a:extLst>
          </p:cNvPr>
          <p:cNvSpPr>
            <a:spLocks noGrp="1"/>
          </p:cNvSpPr>
          <p:nvPr>
            <p:ph type="sldNum" sz="quarter" idx="12"/>
          </p:nvPr>
        </p:nvSpPr>
        <p:spPr/>
        <p:txBody>
          <a:bodyPr/>
          <a:lstStyle/>
          <a:p>
            <a:fld id="{09B96389-13D3-4882-9A3E-C9B810D4DFEA}" type="slidenum">
              <a:rPr lang="en-US" smtClean="0"/>
              <a:t>‹#›</a:t>
            </a:fld>
            <a:endParaRPr lang="en-US"/>
          </a:p>
        </p:txBody>
      </p:sp>
    </p:spTree>
    <p:extLst>
      <p:ext uri="{BB962C8B-B14F-4D97-AF65-F5344CB8AC3E}">
        <p14:creationId xmlns:p14="http://schemas.microsoft.com/office/powerpoint/2010/main" val="17773822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803E64-0C2E-995E-8DB9-AA839331DB3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9C65A305-E262-5465-9EB7-C08ADC23387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8275E490-6196-64C5-0334-33D83748D6A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8BA2735-B048-CA5B-01E4-1366303D5E41}"/>
              </a:ext>
            </a:extLst>
          </p:cNvPr>
          <p:cNvSpPr>
            <a:spLocks noGrp="1"/>
          </p:cNvSpPr>
          <p:nvPr>
            <p:ph type="dt" sz="half" idx="10"/>
          </p:nvPr>
        </p:nvSpPr>
        <p:spPr/>
        <p:txBody>
          <a:bodyPr/>
          <a:lstStyle/>
          <a:p>
            <a:fld id="{4A11B561-3F07-41A2-8E4A-C5456CE35D81}" type="datetime1">
              <a:rPr lang="en-US" smtClean="0"/>
              <a:t>5/2/2024</a:t>
            </a:fld>
            <a:endParaRPr lang="en-US"/>
          </a:p>
        </p:txBody>
      </p:sp>
      <p:sp>
        <p:nvSpPr>
          <p:cNvPr id="6" name="Footer Placeholder 5">
            <a:extLst>
              <a:ext uri="{FF2B5EF4-FFF2-40B4-BE49-F238E27FC236}">
                <a16:creationId xmlns:a16="http://schemas.microsoft.com/office/drawing/2014/main" id="{FAC29130-BC37-4DE5-27CB-F51F81BF50EE}"/>
              </a:ext>
            </a:extLst>
          </p:cNvPr>
          <p:cNvSpPr>
            <a:spLocks noGrp="1"/>
          </p:cNvSpPr>
          <p:nvPr>
            <p:ph type="ftr" sz="quarter" idx="11"/>
          </p:nvPr>
        </p:nvSpPr>
        <p:spPr/>
        <p:txBody>
          <a:bodyPr/>
          <a:lstStyle/>
          <a:p>
            <a:r>
              <a:rPr lang="en-US"/>
              <a:t>© Klose Training Chronic Edema and Lymphedema Certification 2024</a:t>
            </a:r>
          </a:p>
        </p:txBody>
      </p:sp>
      <p:sp>
        <p:nvSpPr>
          <p:cNvPr id="7" name="Slide Number Placeholder 6">
            <a:extLst>
              <a:ext uri="{FF2B5EF4-FFF2-40B4-BE49-F238E27FC236}">
                <a16:creationId xmlns:a16="http://schemas.microsoft.com/office/drawing/2014/main" id="{C0C078FA-9678-53F1-9E4B-F1135093B919}"/>
              </a:ext>
            </a:extLst>
          </p:cNvPr>
          <p:cNvSpPr>
            <a:spLocks noGrp="1"/>
          </p:cNvSpPr>
          <p:nvPr>
            <p:ph type="sldNum" sz="quarter" idx="12"/>
          </p:nvPr>
        </p:nvSpPr>
        <p:spPr/>
        <p:txBody>
          <a:bodyPr/>
          <a:lstStyle/>
          <a:p>
            <a:fld id="{09B96389-13D3-4882-9A3E-C9B810D4DFEA}" type="slidenum">
              <a:rPr lang="en-US" smtClean="0"/>
              <a:t>‹#›</a:t>
            </a:fld>
            <a:endParaRPr lang="en-US"/>
          </a:p>
        </p:txBody>
      </p:sp>
    </p:spTree>
    <p:extLst>
      <p:ext uri="{BB962C8B-B14F-4D97-AF65-F5344CB8AC3E}">
        <p14:creationId xmlns:p14="http://schemas.microsoft.com/office/powerpoint/2010/main" val="323302647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1F1374-FA21-03C0-37E3-CEA9609F505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82FC7A25-D124-E877-2073-409E24B4999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84417B10-0139-4D96-BF85-CD8BD260BC1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1B03594-AAD0-A377-182C-530B58D8E734}"/>
              </a:ext>
            </a:extLst>
          </p:cNvPr>
          <p:cNvSpPr>
            <a:spLocks noGrp="1"/>
          </p:cNvSpPr>
          <p:nvPr>
            <p:ph type="dt" sz="half" idx="10"/>
          </p:nvPr>
        </p:nvSpPr>
        <p:spPr/>
        <p:txBody>
          <a:bodyPr/>
          <a:lstStyle/>
          <a:p>
            <a:fld id="{04D36A4D-E4CB-4632-A926-870A278EDCFA}" type="datetime1">
              <a:rPr lang="en-US" smtClean="0"/>
              <a:t>5/2/2024</a:t>
            </a:fld>
            <a:endParaRPr lang="en-US"/>
          </a:p>
        </p:txBody>
      </p:sp>
      <p:sp>
        <p:nvSpPr>
          <p:cNvPr id="6" name="Footer Placeholder 5">
            <a:extLst>
              <a:ext uri="{FF2B5EF4-FFF2-40B4-BE49-F238E27FC236}">
                <a16:creationId xmlns:a16="http://schemas.microsoft.com/office/drawing/2014/main" id="{B7649D1F-B628-8507-14D9-B502300502C8}"/>
              </a:ext>
            </a:extLst>
          </p:cNvPr>
          <p:cNvSpPr>
            <a:spLocks noGrp="1"/>
          </p:cNvSpPr>
          <p:nvPr>
            <p:ph type="ftr" sz="quarter" idx="11"/>
          </p:nvPr>
        </p:nvSpPr>
        <p:spPr/>
        <p:txBody>
          <a:bodyPr/>
          <a:lstStyle/>
          <a:p>
            <a:r>
              <a:rPr lang="en-US"/>
              <a:t>© Klose Training Chronic Edema and Lymphedema Certification 2024</a:t>
            </a:r>
          </a:p>
        </p:txBody>
      </p:sp>
      <p:sp>
        <p:nvSpPr>
          <p:cNvPr id="7" name="Slide Number Placeholder 6">
            <a:extLst>
              <a:ext uri="{FF2B5EF4-FFF2-40B4-BE49-F238E27FC236}">
                <a16:creationId xmlns:a16="http://schemas.microsoft.com/office/drawing/2014/main" id="{47A1BEB7-E902-CB7A-6121-EB414621162D}"/>
              </a:ext>
            </a:extLst>
          </p:cNvPr>
          <p:cNvSpPr>
            <a:spLocks noGrp="1"/>
          </p:cNvSpPr>
          <p:nvPr>
            <p:ph type="sldNum" sz="quarter" idx="12"/>
          </p:nvPr>
        </p:nvSpPr>
        <p:spPr/>
        <p:txBody>
          <a:bodyPr/>
          <a:lstStyle/>
          <a:p>
            <a:fld id="{09B96389-13D3-4882-9A3E-C9B810D4DFEA}" type="slidenum">
              <a:rPr lang="en-US" smtClean="0"/>
              <a:t>‹#›</a:t>
            </a:fld>
            <a:endParaRPr lang="en-US"/>
          </a:p>
        </p:txBody>
      </p:sp>
    </p:spTree>
    <p:extLst>
      <p:ext uri="{BB962C8B-B14F-4D97-AF65-F5344CB8AC3E}">
        <p14:creationId xmlns:p14="http://schemas.microsoft.com/office/powerpoint/2010/main" val="26870603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7ADBA84-A4F9-BBFF-F542-187445E5F33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370EF21D-3B46-1507-58DC-EE463370CEC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75D55F2-7842-248E-7AFD-66E554E283C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1AFA74-159B-49A5-AED7-7FF347660F0F}" type="datetime1">
              <a:rPr lang="en-US" smtClean="0"/>
              <a:t>5/2/2024</a:t>
            </a:fld>
            <a:endParaRPr lang="en-US"/>
          </a:p>
        </p:txBody>
      </p:sp>
      <p:sp>
        <p:nvSpPr>
          <p:cNvPr id="5" name="Footer Placeholder 4">
            <a:extLst>
              <a:ext uri="{FF2B5EF4-FFF2-40B4-BE49-F238E27FC236}">
                <a16:creationId xmlns:a16="http://schemas.microsoft.com/office/drawing/2014/main" id="{CA8E213B-65A8-BC78-16F3-8B68DCD6E85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 Klose Training Chronic Edema and Lymphedema Certification 2024</a:t>
            </a:r>
          </a:p>
        </p:txBody>
      </p:sp>
      <p:sp>
        <p:nvSpPr>
          <p:cNvPr id="6" name="Slide Number Placeholder 5">
            <a:extLst>
              <a:ext uri="{FF2B5EF4-FFF2-40B4-BE49-F238E27FC236}">
                <a16:creationId xmlns:a16="http://schemas.microsoft.com/office/drawing/2014/main" id="{34AAB9F9-9B11-0E55-1E59-BB26AB83BC5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9B96389-13D3-4882-9A3E-C9B810D4DFEA}" type="slidenum">
              <a:rPr lang="en-US" smtClean="0"/>
              <a:t>‹#›</a:t>
            </a:fld>
            <a:endParaRPr lang="en-US"/>
          </a:p>
        </p:txBody>
      </p:sp>
    </p:spTree>
    <p:extLst>
      <p:ext uri="{BB962C8B-B14F-4D97-AF65-F5344CB8AC3E}">
        <p14:creationId xmlns:p14="http://schemas.microsoft.com/office/powerpoint/2010/main" val="163555444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3A5B28-26D0-6D33-C27A-A31C9A12C731}"/>
              </a:ext>
            </a:extLst>
          </p:cNvPr>
          <p:cNvSpPr>
            <a:spLocks noGrp="1"/>
          </p:cNvSpPr>
          <p:nvPr>
            <p:ph type="ctrTitle"/>
          </p:nvPr>
        </p:nvSpPr>
        <p:spPr>
          <a:xfrm>
            <a:off x="1392523" y="557719"/>
            <a:ext cx="9144000" cy="2387600"/>
          </a:xfrm>
        </p:spPr>
        <p:txBody>
          <a:bodyPr/>
          <a:lstStyle/>
          <a:p>
            <a:r>
              <a:rPr lang="en-US" b="1" dirty="0"/>
              <a:t>Lymphedema Treatment Act 2024 </a:t>
            </a:r>
          </a:p>
        </p:txBody>
      </p:sp>
      <p:sp>
        <p:nvSpPr>
          <p:cNvPr id="3" name="Subtitle 2">
            <a:extLst>
              <a:ext uri="{FF2B5EF4-FFF2-40B4-BE49-F238E27FC236}">
                <a16:creationId xmlns:a16="http://schemas.microsoft.com/office/drawing/2014/main" id="{B831F723-1A33-8F14-A3F4-EBB23B4C4BC7}"/>
              </a:ext>
            </a:extLst>
          </p:cNvPr>
          <p:cNvSpPr>
            <a:spLocks noGrp="1"/>
          </p:cNvSpPr>
          <p:nvPr>
            <p:ph type="subTitle" idx="1"/>
          </p:nvPr>
        </p:nvSpPr>
        <p:spPr>
          <a:xfrm>
            <a:off x="3081459" y="3429000"/>
            <a:ext cx="6029082" cy="602673"/>
          </a:xfrm>
        </p:spPr>
        <p:txBody>
          <a:bodyPr>
            <a:noAutofit/>
          </a:bodyPr>
          <a:lstStyle/>
          <a:p>
            <a:r>
              <a:rPr lang="en-US" sz="2800" dirty="0"/>
              <a:t>Linda Roherty, PT, CLT</a:t>
            </a:r>
          </a:p>
          <a:p>
            <a:r>
              <a:rPr lang="en-US" sz="2800" dirty="0"/>
              <a:t>Klose Training Senior Instructor</a:t>
            </a:r>
          </a:p>
          <a:p>
            <a:endParaRPr lang="en-US" sz="2800" dirty="0"/>
          </a:p>
          <a:p>
            <a:r>
              <a:rPr lang="en-US" sz="2800" dirty="0"/>
              <a:t>May 1, 2024</a:t>
            </a:r>
          </a:p>
        </p:txBody>
      </p:sp>
      <p:sp>
        <p:nvSpPr>
          <p:cNvPr id="4" name="Footer Placeholder 3">
            <a:extLst>
              <a:ext uri="{FF2B5EF4-FFF2-40B4-BE49-F238E27FC236}">
                <a16:creationId xmlns:a16="http://schemas.microsoft.com/office/drawing/2014/main" id="{46301C5C-B68A-2987-FDC6-DD754F5AB99B}"/>
              </a:ext>
            </a:extLst>
          </p:cNvPr>
          <p:cNvSpPr>
            <a:spLocks noGrp="1"/>
          </p:cNvSpPr>
          <p:nvPr>
            <p:ph type="ftr" sz="quarter" idx="11"/>
          </p:nvPr>
        </p:nvSpPr>
        <p:spPr>
          <a:xfrm>
            <a:off x="2732243" y="6274407"/>
            <a:ext cx="6464559" cy="365125"/>
          </a:xfrm>
        </p:spPr>
        <p:txBody>
          <a:bodyPr/>
          <a:lstStyle/>
          <a:p>
            <a:r>
              <a:rPr lang="en-US" sz="1400" dirty="0"/>
              <a:t>© Klose Training Chronic Edema and Lymphedema Certification 2024</a:t>
            </a:r>
          </a:p>
        </p:txBody>
      </p:sp>
      <p:pic>
        <p:nvPicPr>
          <p:cNvPr id="5" name="Picture 4">
            <a:extLst>
              <a:ext uri="{FF2B5EF4-FFF2-40B4-BE49-F238E27FC236}">
                <a16:creationId xmlns:a16="http://schemas.microsoft.com/office/drawing/2014/main" id="{DB401DE4-BC73-42CF-AC6B-6C9B21DBD66F}"/>
              </a:ext>
            </a:extLst>
          </p:cNvPr>
          <p:cNvPicPr>
            <a:picLocks noChangeAspect="1"/>
          </p:cNvPicPr>
          <p:nvPr/>
        </p:nvPicPr>
        <p:blipFill>
          <a:blip r:embed="rId2"/>
          <a:stretch>
            <a:fillRect/>
          </a:stretch>
        </p:blipFill>
        <p:spPr>
          <a:xfrm>
            <a:off x="9780814" y="5249033"/>
            <a:ext cx="1343467" cy="1051248"/>
          </a:xfrm>
          <a:prstGeom prst="rect">
            <a:avLst/>
          </a:prstGeom>
        </p:spPr>
      </p:pic>
    </p:spTree>
    <p:extLst>
      <p:ext uri="{BB962C8B-B14F-4D97-AF65-F5344CB8AC3E}">
        <p14:creationId xmlns:p14="http://schemas.microsoft.com/office/powerpoint/2010/main" val="255918529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A31F3C-2A25-470F-63D0-28F00DE8A37A}"/>
              </a:ext>
            </a:extLst>
          </p:cNvPr>
          <p:cNvSpPr>
            <a:spLocks noGrp="1"/>
          </p:cNvSpPr>
          <p:nvPr>
            <p:ph type="title"/>
          </p:nvPr>
        </p:nvSpPr>
        <p:spPr/>
        <p:txBody>
          <a:bodyPr/>
          <a:lstStyle/>
          <a:p>
            <a:r>
              <a:rPr lang="en-US" b="1" dirty="0"/>
              <a:t>LTA 2024</a:t>
            </a:r>
          </a:p>
        </p:txBody>
      </p:sp>
      <p:sp>
        <p:nvSpPr>
          <p:cNvPr id="3" name="Content Placeholder 2">
            <a:extLst>
              <a:ext uri="{FF2B5EF4-FFF2-40B4-BE49-F238E27FC236}">
                <a16:creationId xmlns:a16="http://schemas.microsoft.com/office/drawing/2014/main" id="{7CE8E6B9-F23E-CFE2-CD56-2DDBA9242EE4}"/>
              </a:ext>
            </a:extLst>
          </p:cNvPr>
          <p:cNvSpPr>
            <a:spLocks noGrp="1"/>
          </p:cNvSpPr>
          <p:nvPr>
            <p:ph idx="1"/>
          </p:nvPr>
        </p:nvSpPr>
        <p:spPr>
          <a:xfrm>
            <a:off x="516082" y="1770207"/>
            <a:ext cx="11159836" cy="4351338"/>
          </a:xfrm>
        </p:spPr>
        <p:txBody>
          <a:bodyPr>
            <a:normAutofit/>
          </a:bodyPr>
          <a:lstStyle/>
          <a:p>
            <a:pPr marL="0" marR="0">
              <a:lnSpc>
                <a:spcPct val="107000"/>
              </a:lnSpc>
              <a:spcBef>
                <a:spcPts val="0"/>
              </a:spcBef>
              <a:spcAft>
                <a:spcPts val="800"/>
              </a:spcAft>
            </a:pPr>
            <a:r>
              <a:rPr lang="en-US" b="1" u="sng" kern="0" dirty="0">
                <a:solidFill>
                  <a:srgbClr val="222222"/>
                </a:solidFill>
                <a:effectLst/>
                <a:highlight>
                  <a:srgbClr val="FFFF00"/>
                </a:highlight>
                <a:ea typeface="Times New Roman" panose="02020603050405020304" pitchFamily="18" charset="0"/>
                <a:cs typeface="Calibri" panose="020F0502020204030204" pitchFamily="34" charset="0"/>
              </a:rPr>
              <a:t>Stage of Lymphedema per John Hopkins Stages</a:t>
            </a:r>
            <a:r>
              <a:rPr lang="en-US" b="1" u="sng" kern="0" dirty="0">
                <a:solidFill>
                  <a:srgbClr val="222222"/>
                </a:solidFill>
                <a:effectLst/>
                <a:highlight>
                  <a:srgbClr val="FFFFFF"/>
                </a:highlight>
                <a:ea typeface="Times New Roman" panose="02020603050405020304" pitchFamily="18" charset="0"/>
                <a:cs typeface="Calibri" panose="020F0502020204030204" pitchFamily="34" charset="0"/>
              </a:rPr>
              <a:t>: </a:t>
            </a:r>
            <a:endParaRPr lang="en-US" kern="100" dirty="0">
              <a:effectLst/>
              <a:highlight>
                <a:srgbClr val="FFFFFF"/>
              </a:highlight>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b="1" u="sng" kern="0" dirty="0">
                <a:solidFill>
                  <a:srgbClr val="222222"/>
                </a:solidFill>
                <a:effectLst/>
                <a:highlight>
                  <a:srgbClr val="FFFF00"/>
                </a:highlight>
                <a:ea typeface="Times New Roman" panose="02020603050405020304" pitchFamily="18" charset="0"/>
                <a:cs typeface="Calibri" panose="020F0502020204030204" pitchFamily="34" charset="0"/>
              </a:rPr>
              <a:t>Patient is Stage __ of the ___________ affected body part.</a:t>
            </a:r>
            <a:r>
              <a:rPr lang="en-US" b="1" u="sng" kern="0" dirty="0">
                <a:solidFill>
                  <a:srgbClr val="222222"/>
                </a:solidFill>
                <a:effectLst/>
                <a:highlight>
                  <a:srgbClr val="FFFFFF"/>
                </a:highlight>
                <a:ea typeface="Times New Roman" panose="02020603050405020304" pitchFamily="18" charset="0"/>
                <a:cs typeface="Calibri" panose="020F0502020204030204" pitchFamily="34" charset="0"/>
              </a:rPr>
              <a:t>   </a:t>
            </a:r>
            <a:endParaRPr lang="en-US" kern="100" dirty="0">
              <a:effectLst/>
              <a:highlight>
                <a:srgbClr val="FFFFFF"/>
              </a:highlight>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kern="0" dirty="0">
                <a:solidFill>
                  <a:srgbClr val="222222"/>
                </a:solidFill>
                <a:effectLst/>
                <a:highlight>
                  <a:srgbClr val="FFFFFF"/>
                </a:highlight>
                <a:ea typeface="Times New Roman" panose="02020603050405020304" pitchFamily="18" charset="0"/>
                <a:cs typeface="Calibri" panose="020F0502020204030204" pitchFamily="34" charset="0"/>
              </a:rPr>
              <a:t>Stage 1: Abnormal flow in the lymphatic system. No signs or  symptoms.</a:t>
            </a:r>
            <a:endParaRPr lang="en-US" kern="100" dirty="0">
              <a:effectLst/>
              <a:highlight>
                <a:srgbClr val="FFFFFF"/>
              </a:highlight>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kern="0" dirty="0">
                <a:solidFill>
                  <a:srgbClr val="222222"/>
                </a:solidFill>
                <a:effectLst/>
                <a:highlight>
                  <a:srgbClr val="FFFFFF"/>
                </a:highlight>
                <a:ea typeface="Times New Roman" panose="02020603050405020304" pitchFamily="18" charset="0"/>
                <a:cs typeface="Calibri" panose="020F0502020204030204" pitchFamily="34" charset="0"/>
              </a:rPr>
              <a:t>Stage 2: Accumulation of fluid with swelling. </a:t>
            </a:r>
            <a:endParaRPr lang="en-US" kern="100" dirty="0">
              <a:highlight>
                <a:srgbClr val="FFFFFF"/>
              </a:highlight>
              <a:ea typeface="Times New Roman" panose="02020603050405020304" pitchFamily="18" charset="0"/>
              <a:cs typeface="Times New Roman" panose="02020603050405020304" pitchFamily="18" charset="0"/>
            </a:endParaRPr>
          </a:p>
          <a:p>
            <a:pPr marL="0" marR="0">
              <a:lnSpc>
                <a:spcPct val="107000"/>
              </a:lnSpc>
              <a:spcBef>
                <a:spcPts val="0"/>
              </a:spcBef>
              <a:spcAft>
                <a:spcPts val="800"/>
              </a:spcAft>
            </a:pPr>
            <a:r>
              <a:rPr lang="en-US" kern="0" dirty="0">
                <a:solidFill>
                  <a:srgbClr val="222222"/>
                </a:solidFill>
                <a:effectLst/>
                <a:highlight>
                  <a:srgbClr val="FFFFFF"/>
                </a:highlight>
                <a:ea typeface="Times New Roman" panose="02020603050405020304" pitchFamily="18" charset="0"/>
                <a:cs typeface="Calibri" panose="020F0502020204030204" pitchFamily="34" charset="0"/>
              </a:rPr>
              <a:t>Stage 3: Permanent swelling that does not resolve with elevation. </a:t>
            </a:r>
            <a:endParaRPr lang="en-US" kern="100" dirty="0">
              <a:highlight>
                <a:srgbClr val="FFFFFF"/>
              </a:highlight>
              <a:ea typeface="Times New Roman" panose="02020603050405020304" pitchFamily="18" charset="0"/>
              <a:cs typeface="Times New Roman" panose="02020603050405020304" pitchFamily="18" charset="0"/>
            </a:endParaRPr>
          </a:p>
          <a:p>
            <a:pPr marL="0" marR="0">
              <a:lnSpc>
                <a:spcPct val="107000"/>
              </a:lnSpc>
              <a:spcBef>
                <a:spcPts val="0"/>
              </a:spcBef>
              <a:spcAft>
                <a:spcPts val="800"/>
              </a:spcAft>
            </a:pPr>
            <a:r>
              <a:rPr lang="en-US" kern="0" dirty="0">
                <a:solidFill>
                  <a:srgbClr val="222222"/>
                </a:solidFill>
                <a:effectLst/>
                <a:highlight>
                  <a:srgbClr val="FFFFFF"/>
                </a:highlight>
                <a:ea typeface="Times New Roman" panose="02020603050405020304" pitchFamily="18" charset="0"/>
                <a:cs typeface="Calibri" panose="020F0502020204030204" pitchFamily="34" charset="0"/>
              </a:rPr>
              <a:t>Stage 4: Elephantiasis (large deformed limb), skin thickening with “wart-like” growth and extensive scarring</a:t>
            </a:r>
            <a:endParaRPr lang="en-US" kern="100" dirty="0">
              <a:effectLst/>
              <a:highlight>
                <a:srgbClr val="FFFFFF"/>
              </a:highlight>
              <a:ea typeface="Calibri" panose="020F0502020204030204" pitchFamily="34" charset="0"/>
              <a:cs typeface="Times New Roman" panose="02020603050405020304" pitchFamily="18" charset="0"/>
            </a:endParaRPr>
          </a:p>
          <a:p>
            <a:endParaRPr lang="en-US" dirty="0"/>
          </a:p>
        </p:txBody>
      </p:sp>
      <p:sp>
        <p:nvSpPr>
          <p:cNvPr id="4" name="Footer Placeholder 3">
            <a:extLst>
              <a:ext uri="{FF2B5EF4-FFF2-40B4-BE49-F238E27FC236}">
                <a16:creationId xmlns:a16="http://schemas.microsoft.com/office/drawing/2014/main" id="{9FA31F6F-6E97-5C14-7416-44D93D73D262}"/>
              </a:ext>
            </a:extLst>
          </p:cNvPr>
          <p:cNvSpPr>
            <a:spLocks noGrp="1"/>
          </p:cNvSpPr>
          <p:nvPr>
            <p:ph type="ftr" sz="quarter" idx="11"/>
          </p:nvPr>
        </p:nvSpPr>
        <p:spPr>
          <a:xfrm>
            <a:off x="3860541" y="6310312"/>
            <a:ext cx="4470918" cy="365125"/>
          </a:xfrm>
        </p:spPr>
        <p:txBody>
          <a:bodyPr/>
          <a:lstStyle/>
          <a:p>
            <a:r>
              <a:rPr lang="en-US" dirty="0"/>
              <a:t>© Klose Training Chronic Edema and Lymphedema Certification 2024</a:t>
            </a:r>
          </a:p>
        </p:txBody>
      </p:sp>
      <p:pic>
        <p:nvPicPr>
          <p:cNvPr id="5" name="Picture 4">
            <a:extLst>
              <a:ext uri="{FF2B5EF4-FFF2-40B4-BE49-F238E27FC236}">
                <a16:creationId xmlns:a16="http://schemas.microsoft.com/office/drawing/2014/main" id="{DB401DE4-BC73-42CF-AC6B-6C9B21DBD66F}"/>
              </a:ext>
            </a:extLst>
          </p:cNvPr>
          <p:cNvPicPr>
            <a:picLocks noChangeAspect="1"/>
          </p:cNvPicPr>
          <p:nvPr/>
        </p:nvPicPr>
        <p:blipFill>
          <a:blip r:embed="rId2"/>
          <a:stretch>
            <a:fillRect/>
          </a:stretch>
        </p:blipFill>
        <p:spPr>
          <a:xfrm>
            <a:off x="10965166" y="6006210"/>
            <a:ext cx="777267" cy="608203"/>
          </a:xfrm>
          <a:prstGeom prst="rect">
            <a:avLst/>
          </a:prstGeom>
        </p:spPr>
      </p:pic>
    </p:spTree>
    <p:extLst>
      <p:ext uri="{BB962C8B-B14F-4D97-AF65-F5344CB8AC3E}">
        <p14:creationId xmlns:p14="http://schemas.microsoft.com/office/powerpoint/2010/main" val="407588049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031053-AC8C-F32B-D64A-AA4F6878F524}"/>
              </a:ext>
            </a:extLst>
          </p:cNvPr>
          <p:cNvSpPr>
            <a:spLocks noGrp="1"/>
          </p:cNvSpPr>
          <p:nvPr>
            <p:ph type="title"/>
          </p:nvPr>
        </p:nvSpPr>
        <p:spPr>
          <a:xfrm>
            <a:off x="505691" y="133927"/>
            <a:ext cx="10515600" cy="1325563"/>
          </a:xfrm>
        </p:spPr>
        <p:txBody>
          <a:bodyPr/>
          <a:lstStyle/>
          <a:p>
            <a:r>
              <a:rPr lang="en-US" b="1" dirty="0"/>
              <a:t>LTA 2024 –Standard Gradient Compression </a:t>
            </a:r>
          </a:p>
        </p:txBody>
      </p:sp>
      <p:sp>
        <p:nvSpPr>
          <p:cNvPr id="3" name="Content Placeholder 2">
            <a:extLst>
              <a:ext uri="{FF2B5EF4-FFF2-40B4-BE49-F238E27FC236}">
                <a16:creationId xmlns:a16="http://schemas.microsoft.com/office/drawing/2014/main" id="{9BB33CCF-6BCD-2D65-A6AB-45121545C8FE}"/>
              </a:ext>
            </a:extLst>
          </p:cNvPr>
          <p:cNvSpPr>
            <a:spLocks noGrp="1"/>
          </p:cNvSpPr>
          <p:nvPr>
            <p:ph idx="1"/>
          </p:nvPr>
        </p:nvSpPr>
        <p:spPr>
          <a:xfrm>
            <a:off x="505691" y="1237674"/>
            <a:ext cx="11584709" cy="5486400"/>
          </a:xfrm>
        </p:spPr>
        <p:txBody>
          <a:bodyPr>
            <a:normAutofit lnSpcReduction="10000"/>
          </a:bodyPr>
          <a:lstStyle/>
          <a:p>
            <a:pPr marL="0" marR="0">
              <a:lnSpc>
                <a:spcPct val="107000"/>
              </a:lnSpc>
              <a:spcBef>
                <a:spcPts val="0"/>
              </a:spcBef>
              <a:spcAft>
                <a:spcPts val="800"/>
              </a:spcAft>
            </a:pPr>
            <a:r>
              <a:rPr lang="en-US" sz="1800" b="1" kern="100" dirty="0">
                <a:effectLst/>
                <a:highlight>
                  <a:srgbClr val="FFFF00"/>
                </a:highlight>
                <a:latin typeface="Calibri" panose="020F0502020204030204" pitchFamily="34" charset="0"/>
                <a:ea typeface="Calibri" panose="020F0502020204030204" pitchFamily="34" charset="0"/>
                <a:cs typeface="Times New Roman" panose="02020603050405020304" pitchFamily="18" charset="0"/>
              </a:rPr>
              <a:t>Product Selection:</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Qualify if this is a </a:t>
            </a:r>
            <a:r>
              <a:rPr lang="en-US" sz="1800" b="1" u="sng" kern="100" dirty="0">
                <a:effectLst/>
                <a:latin typeface="Calibri" panose="020F0502020204030204" pitchFamily="34" charset="0"/>
                <a:ea typeface="Calibri" panose="020F0502020204030204" pitchFamily="34" charset="0"/>
                <a:cs typeface="Times New Roman" panose="02020603050405020304" pitchFamily="18" charset="0"/>
              </a:rPr>
              <a:t>Day Time</a:t>
            </a: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 or </a:t>
            </a:r>
            <a:r>
              <a:rPr lang="en-US" sz="1800" b="1" u="sng" kern="100" dirty="0">
                <a:effectLst/>
                <a:latin typeface="Calibri" panose="020F0502020204030204" pitchFamily="34" charset="0"/>
                <a:ea typeface="Calibri" panose="020F0502020204030204" pitchFamily="34" charset="0"/>
                <a:cs typeface="Times New Roman" panose="02020603050405020304" pitchFamily="18" charset="0"/>
              </a:rPr>
              <a:t>Night time</a:t>
            </a: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 Gradient Compression Garment.  </a:t>
            </a:r>
          </a:p>
          <a:p>
            <a:pPr marL="0" marR="0">
              <a:lnSpc>
                <a:spcPct val="107000"/>
              </a:lnSpc>
              <a:spcBef>
                <a:spcPts val="0"/>
              </a:spcBef>
              <a:spcAft>
                <a:spcPts val="800"/>
              </a:spcAft>
            </a:pP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Is this a </a:t>
            </a:r>
            <a:r>
              <a:rPr lang="en-US" sz="1800" b="1" u="sng" kern="100" dirty="0">
                <a:effectLst/>
                <a:latin typeface="Calibri" panose="020F0502020204030204" pitchFamily="34" charset="0"/>
                <a:ea typeface="Calibri" panose="020F0502020204030204" pitchFamily="34" charset="0"/>
                <a:cs typeface="Times New Roman" panose="02020603050405020304" pitchFamily="18" charset="0"/>
              </a:rPr>
              <a:t>Standard</a:t>
            </a: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 Gradient Compression / off the shelf</a:t>
            </a:r>
          </a:p>
          <a:p>
            <a:pPr marL="0" marR="0">
              <a:lnSpc>
                <a:spcPct val="107000"/>
              </a:lnSpc>
              <a:spcBef>
                <a:spcPts val="0"/>
              </a:spcBef>
              <a:spcAft>
                <a:spcPts val="800"/>
              </a:spcAft>
            </a:pPr>
            <a:r>
              <a:rPr lang="en-US" sz="1800" b="1" u="sng" kern="0" dirty="0">
                <a:solidFill>
                  <a:srgbClr val="222222"/>
                </a:solidFill>
                <a:effectLst/>
                <a:highlight>
                  <a:srgbClr val="FFFF00"/>
                </a:highlight>
                <a:latin typeface="Calibri" panose="020F0502020204030204" pitchFamily="34" charset="0"/>
                <a:ea typeface="Times New Roman" panose="02020603050405020304" pitchFamily="18" charset="0"/>
                <a:cs typeface="Calibri" panose="020F0502020204030204" pitchFamily="34" charset="0"/>
              </a:rPr>
              <a:t>Manufacture:</a:t>
            </a:r>
            <a:r>
              <a:rPr lang="en-US" sz="1800" b="1" u="sng" kern="0" dirty="0">
                <a:solidFill>
                  <a:srgbClr val="222222"/>
                </a:solidFill>
                <a:effectLst/>
                <a:highlight>
                  <a:srgbClr val="FFFFFF"/>
                </a:highlight>
                <a:latin typeface="Calibri" panose="020F0502020204030204" pitchFamily="34" charset="0"/>
                <a:ea typeface="Times New Roman" panose="02020603050405020304" pitchFamily="18" charset="0"/>
                <a:cs typeface="Calibri" panose="020F0502020204030204" pitchFamily="34" charset="0"/>
              </a:rPr>
              <a:t> </a:t>
            </a:r>
            <a:r>
              <a:rPr lang="en-US" sz="1800" kern="0" dirty="0">
                <a:solidFill>
                  <a:srgbClr val="222222"/>
                </a:solidFill>
                <a:effectLst/>
                <a:highlight>
                  <a:srgbClr val="FFFFFF"/>
                </a:highlight>
                <a:latin typeface="Calibri" panose="020F0502020204030204" pitchFamily="34" charset="0"/>
                <a:ea typeface="Times New Roman" panose="02020603050405020304" pitchFamily="18" charset="0"/>
                <a:cs typeface="Calibri" panose="020F0502020204030204" pitchFamily="34" charset="0"/>
              </a:rPr>
              <a:t>Jobst, Juzo, Medi, L&amp;R,  </a:t>
            </a:r>
            <a:r>
              <a:rPr lang="en-US" sz="1800" kern="0" dirty="0" err="1">
                <a:solidFill>
                  <a:srgbClr val="222222"/>
                </a:solidFill>
                <a:effectLst/>
                <a:highlight>
                  <a:srgbClr val="FFFFFF"/>
                </a:highlight>
                <a:latin typeface="Calibri" panose="020F0502020204030204" pitchFamily="34" charset="0"/>
                <a:ea typeface="Times New Roman" panose="02020603050405020304" pitchFamily="18" charset="0"/>
                <a:cs typeface="Calibri" panose="020F0502020204030204" pitchFamily="34" charset="0"/>
              </a:rPr>
              <a:t>Sigvaris</a:t>
            </a:r>
            <a:r>
              <a:rPr lang="en-US" sz="1800" kern="0" dirty="0">
                <a:solidFill>
                  <a:srgbClr val="222222"/>
                </a:solidFill>
                <a:effectLst/>
                <a:highlight>
                  <a:srgbClr val="FFFFFF"/>
                </a:highlight>
                <a:latin typeface="Calibri" panose="020F0502020204030204" pitchFamily="34" charset="0"/>
                <a:ea typeface="Times New Roman" panose="02020603050405020304" pitchFamily="18" charset="0"/>
                <a:cs typeface="Calibri" panose="020F0502020204030204" pitchFamily="34" charset="0"/>
              </a:rPr>
              <a:t>, Wear Ease, Prairie Wear….</a:t>
            </a:r>
            <a:endParaRPr lang="en-US" sz="1800" kern="100" dirty="0">
              <a:effectLst/>
              <a:highlight>
                <a:srgbClr val="FFFFFF"/>
              </a:highlight>
              <a:latin typeface="Calibri" panose="020F0502020204030204" pitchFamily="34" charset="0"/>
              <a:ea typeface="Calibri" panose="020F0502020204030204" pitchFamily="34" charset="0"/>
              <a:cs typeface="Times New Roman" panose="02020603050405020304" pitchFamily="18" charset="0"/>
            </a:endParaRPr>
          </a:p>
          <a:p>
            <a:pPr marL="0" marR="0" algn="just">
              <a:lnSpc>
                <a:spcPct val="107000"/>
              </a:lnSpc>
              <a:spcBef>
                <a:spcPts val="0"/>
              </a:spcBef>
              <a:spcAft>
                <a:spcPts val="800"/>
              </a:spcAft>
            </a:pPr>
            <a:r>
              <a:rPr lang="en-US" sz="1800" b="1" u="sng" kern="0" dirty="0">
                <a:solidFill>
                  <a:srgbClr val="222222"/>
                </a:solidFill>
                <a:effectLst/>
                <a:highlight>
                  <a:srgbClr val="FFFF00"/>
                </a:highlight>
                <a:latin typeface="Calibri" panose="020F0502020204030204" pitchFamily="34" charset="0"/>
                <a:ea typeface="Times New Roman" panose="02020603050405020304" pitchFamily="18" charset="0"/>
                <a:cs typeface="Calibri" panose="020F0502020204030204" pitchFamily="34" charset="0"/>
              </a:rPr>
              <a:t>Limb</a:t>
            </a:r>
            <a:r>
              <a:rPr lang="en-US" sz="1800" kern="0" dirty="0">
                <a:solidFill>
                  <a:srgbClr val="222222"/>
                </a:solidFill>
                <a:effectLst/>
                <a:highlight>
                  <a:srgbClr val="FFFF00"/>
                </a:highlight>
                <a:latin typeface="Calibri" panose="020F0502020204030204" pitchFamily="34" charset="0"/>
                <a:ea typeface="Times New Roman" panose="02020603050405020304" pitchFamily="18" charset="0"/>
                <a:cs typeface="Calibri" panose="020F0502020204030204" pitchFamily="34" charset="0"/>
              </a:rPr>
              <a:t>:</a:t>
            </a:r>
            <a:r>
              <a:rPr lang="en-US" sz="1800" kern="0" dirty="0">
                <a:solidFill>
                  <a:srgbClr val="222222"/>
                </a:solidFill>
                <a:effectLst/>
                <a:highlight>
                  <a:srgbClr val="FFFFFF"/>
                </a:highlight>
                <a:latin typeface="Calibri" panose="020F0502020204030204" pitchFamily="34" charset="0"/>
                <a:ea typeface="Times New Roman" panose="02020603050405020304" pitchFamily="18" charset="0"/>
                <a:cs typeface="Calibri" panose="020F0502020204030204" pitchFamily="34" charset="0"/>
              </a:rPr>
              <a:t>  Left, Right, Bilateral</a:t>
            </a:r>
            <a:endParaRPr lang="en-US" sz="1800" kern="100" dirty="0">
              <a:effectLst/>
              <a:highlight>
                <a:srgbClr val="FFFFFF"/>
              </a:highlight>
              <a:latin typeface="Calibri" panose="020F0502020204030204" pitchFamily="34" charset="0"/>
              <a:ea typeface="Calibri" panose="020F0502020204030204" pitchFamily="34" charset="0"/>
              <a:cs typeface="Times New Roman" panose="02020603050405020304" pitchFamily="18" charset="0"/>
            </a:endParaRPr>
          </a:p>
          <a:p>
            <a:pPr marL="0" marR="0" algn="just">
              <a:lnSpc>
                <a:spcPct val="107000"/>
              </a:lnSpc>
              <a:spcBef>
                <a:spcPts val="0"/>
              </a:spcBef>
              <a:spcAft>
                <a:spcPts val="800"/>
              </a:spcAft>
            </a:pPr>
            <a:r>
              <a:rPr lang="en-US" sz="1800" b="1" u="sng" kern="0" dirty="0">
                <a:solidFill>
                  <a:srgbClr val="222222"/>
                </a:solidFill>
                <a:effectLst/>
                <a:highlight>
                  <a:srgbClr val="FFFF00"/>
                </a:highlight>
                <a:latin typeface="Calibri" panose="020F0502020204030204" pitchFamily="34" charset="0"/>
                <a:ea typeface="Times New Roman" panose="02020603050405020304" pitchFamily="18" charset="0"/>
                <a:cs typeface="Calibri" panose="020F0502020204030204" pitchFamily="34" charset="0"/>
              </a:rPr>
              <a:t>Style:</a:t>
            </a:r>
            <a:r>
              <a:rPr lang="en-US" sz="1800" b="1" u="sng" kern="0" dirty="0">
                <a:solidFill>
                  <a:srgbClr val="222222"/>
                </a:solidFill>
                <a:effectLst/>
                <a:highlight>
                  <a:srgbClr val="FFFFFF"/>
                </a:highlight>
                <a:latin typeface="Calibri" panose="020F0502020204030204" pitchFamily="34" charset="0"/>
                <a:ea typeface="Times New Roman" panose="02020603050405020304" pitchFamily="18" charset="0"/>
                <a:cs typeface="Calibri" panose="020F0502020204030204" pitchFamily="34" charset="0"/>
              </a:rPr>
              <a:t>  </a:t>
            </a:r>
            <a:r>
              <a:rPr lang="en-US" sz="1800" kern="0" dirty="0">
                <a:solidFill>
                  <a:srgbClr val="222222"/>
                </a:solidFill>
                <a:effectLst/>
                <a:highlight>
                  <a:srgbClr val="FFFFFF"/>
                </a:highlight>
                <a:latin typeface="Calibri" panose="020F0502020204030204" pitchFamily="34" charset="0"/>
                <a:ea typeface="Times New Roman" panose="02020603050405020304" pitchFamily="18" charset="0"/>
                <a:cs typeface="Calibri" panose="020F0502020204030204" pitchFamily="34" charset="0"/>
              </a:rPr>
              <a:t>Arm sleeve, glove, gauntlet, toe cap, knee high, thigh high, bike short, panty hose….</a:t>
            </a:r>
            <a:endParaRPr lang="en-US" sz="1800" kern="100" dirty="0">
              <a:effectLst/>
              <a:highlight>
                <a:srgbClr val="FFFFFF"/>
              </a:highlight>
              <a:latin typeface="Calibri" panose="020F0502020204030204" pitchFamily="34" charset="0"/>
              <a:ea typeface="Calibri" panose="020F0502020204030204" pitchFamily="34" charset="0"/>
              <a:cs typeface="Times New Roman" panose="02020603050405020304" pitchFamily="18" charset="0"/>
            </a:endParaRPr>
          </a:p>
          <a:p>
            <a:pPr marL="0" marR="0" algn="just">
              <a:lnSpc>
                <a:spcPct val="107000"/>
              </a:lnSpc>
              <a:spcBef>
                <a:spcPts val="0"/>
              </a:spcBef>
              <a:spcAft>
                <a:spcPts val="800"/>
              </a:spcAft>
            </a:pPr>
            <a:r>
              <a:rPr lang="en-US" sz="1800" b="1" u="sng" kern="0" dirty="0">
                <a:solidFill>
                  <a:srgbClr val="222222"/>
                </a:solidFill>
                <a:effectLst/>
                <a:highlight>
                  <a:srgbClr val="FFFF00"/>
                </a:highlight>
                <a:latin typeface="Calibri" panose="020F0502020204030204" pitchFamily="34" charset="0"/>
                <a:ea typeface="Times New Roman" panose="02020603050405020304" pitchFamily="18" charset="0"/>
                <a:cs typeface="Calibri" panose="020F0502020204030204" pitchFamily="34" charset="0"/>
              </a:rPr>
              <a:t>Size</a:t>
            </a:r>
            <a:r>
              <a:rPr lang="en-US" sz="1800" b="1" u="sng" kern="0" dirty="0">
                <a:solidFill>
                  <a:srgbClr val="222222"/>
                </a:solidFill>
                <a:effectLst/>
                <a:highlight>
                  <a:srgbClr val="FFFFFF"/>
                </a:highlight>
                <a:latin typeface="Calibri" panose="020F0502020204030204" pitchFamily="34" charset="0"/>
                <a:ea typeface="Times New Roman" panose="02020603050405020304" pitchFamily="18" charset="0"/>
                <a:cs typeface="Calibri" panose="020F0502020204030204" pitchFamily="34" charset="0"/>
              </a:rPr>
              <a:t>: </a:t>
            </a:r>
            <a:r>
              <a:rPr lang="en-US" sz="1800" kern="0" dirty="0">
                <a:solidFill>
                  <a:srgbClr val="222222"/>
                </a:solidFill>
                <a:effectLst/>
                <a:highlight>
                  <a:srgbClr val="FFFFFF"/>
                </a:highlight>
                <a:latin typeface="Calibri" panose="020F0502020204030204" pitchFamily="34" charset="0"/>
                <a:ea typeface="Times New Roman" panose="02020603050405020304" pitchFamily="18" charset="0"/>
                <a:cs typeface="Calibri" panose="020F0502020204030204" pitchFamily="34" charset="0"/>
              </a:rPr>
              <a:t>1, 2, 3, 4, 5, 6 other or Small, Med, Large</a:t>
            </a:r>
            <a:endParaRPr lang="en-US" sz="1800" kern="100" dirty="0">
              <a:effectLst/>
              <a:highlight>
                <a:srgbClr val="FFFFFF"/>
              </a:highlight>
              <a:latin typeface="Calibri" panose="020F0502020204030204" pitchFamily="34" charset="0"/>
              <a:ea typeface="Calibri" panose="020F0502020204030204" pitchFamily="34" charset="0"/>
              <a:cs typeface="Times New Roman" panose="02020603050405020304" pitchFamily="18" charset="0"/>
            </a:endParaRPr>
          </a:p>
          <a:p>
            <a:pPr marL="0" marR="0" algn="just">
              <a:lnSpc>
                <a:spcPct val="107000"/>
              </a:lnSpc>
              <a:spcBef>
                <a:spcPts val="0"/>
              </a:spcBef>
              <a:spcAft>
                <a:spcPts val="800"/>
              </a:spcAft>
            </a:pPr>
            <a:r>
              <a:rPr lang="en-US" sz="1800" b="1" u="sng" kern="0" dirty="0">
                <a:solidFill>
                  <a:srgbClr val="222222"/>
                </a:solidFill>
                <a:effectLst/>
                <a:highlight>
                  <a:srgbClr val="FFFF00"/>
                </a:highlight>
                <a:latin typeface="Calibri" panose="020F0502020204030204" pitchFamily="34" charset="0"/>
                <a:ea typeface="Times New Roman" panose="02020603050405020304" pitchFamily="18" charset="0"/>
                <a:cs typeface="Calibri" panose="020F0502020204030204" pitchFamily="34" charset="0"/>
              </a:rPr>
              <a:t>Length:</a:t>
            </a:r>
            <a:r>
              <a:rPr lang="en-US" sz="1800" b="1" u="sng" kern="0" dirty="0">
                <a:solidFill>
                  <a:srgbClr val="222222"/>
                </a:solidFill>
                <a:effectLst/>
                <a:highlight>
                  <a:srgbClr val="FFFFFF"/>
                </a:highlight>
                <a:latin typeface="Calibri" panose="020F0502020204030204" pitchFamily="34" charset="0"/>
                <a:ea typeface="Times New Roman" panose="02020603050405020304" pitchFamily="18" charset="0"/>
                <a:cs typeface="Calibri" panose="020F0502020204030204" pitchFamily="34" charset="0"/>
              </a:rPr>
              <a:t> </a:t>
            </a:r>
            <a:r>
              <a:rPr lang="en-US" sz="1800" kern="0" dirty="0">
                <a:solidFill>
                  <a:srgbClr val="222222"/>
                </a:solidFill>
                <a:effectLst/>
                <a:highlight>
                  <a:srgbClr val="FFFFFF"/>
                </a:highlight>
                <a:latin typeface="Calibri" panose="020F0502020204030204" pitchFamily="34" charset="0"/>
                <a:ea typeface="Times New Roman" panose="02020603050405020304" pitchFamily="18" charset="0"/>
                <a:cs typeface="Calibri" panose="020F0502020204030204" pitchFamily="34" charset="0"/>
              </a:rPr>
              <a:t>Regular, long, petite, short</a:t>
            </a:r>
            <a:endParaRPr lang="en-US" sz="1800" kern="100" dirty="0">
              <a:effectLst/>
              <a:highlight>
                <a:srgbClr val="FFFFFF"/>
              </a:highlight>
              <a:latin typeface="Calibri" panose="020F0502020204030204" pitchFamily="34" charset="0"/>
              <a:ea typeface="Calibri" panose="020F0502020204030204" pitchFamily="34" charset="0"/>
              <a:cs typeface="Times New Roman" panose="02020603050405020304" pitchFamily="18" charset="0"/>
            </a:endParaRPr>
          </a:p>
          <a:p>
            <a:pPr marL="0" marR="0" algn="just">
              <a:lnSpc>
                <a:spcPct val="107000"/>
              </a:lnSpc>
              <a:spcBef>
                <a:spcPts val="0"/>
              </a:spcBef>
              <a:spcAft>
                <a:spcPts val="800"/>
              </a:spcAft>
            </a:pPr>
            <a:r>
              <a:rPr lang="en-US" sz="1800" b="1" u="sng" kern="0" dirty="0">
                <a:solidFill>
                  <a:srgbClr val="222222"/>
                </a:solidFill>
                <a:effectLst/>
                <a:highlight>
                  <a:srgbClr val="FFFF00"/>
                </a:highlight>
                <a:latin typeface="Calibri" panose="020F0502020204030204" pitchFamily="34" charset="0"/>
                <a:ea typeface="Times New Roman" panose="02020603050405020304" pitchFamily="18" charset="0"/>
                <a:cs typeface="Calibri" panose="020F0502020204030204" pitchFamily="34" charset="0"/>
              </a:rPr>
              <a:t>Compression class:</a:t>
            </a:r>
            <a:r>
              <a:rPr lang="en-US" sz="1800" b="1" u="sng" kern="0" dirty="0">
                <a:solidFill>
                  <a:srgbClr val="222222"/>
                </a:solidFill>
                <a:effectLst/>
                <a:highlight>
                  <a:srgbClr val="FFFFFF"/>
                </a:highlight>
                <a:latin typeface="Calibri" panose="020F0502020204030204" pitchFamily="34" charset="0"/>
                <a:ea typeface="Times New Roman" panose="02020603050405020304" pitchFamily="18" charset="0"/>
                <a:cs typeface="Calibri" panose="020F0502020204030204" pitchFamily="34" charset="0"/>
              </a:rPr>
              <a:t>  </a:t>
            </a:r>
            <a:r>
              <a:rPr lang="en-US" sz="1800" kern="0" dirty="0">
                <a:solidFill>
                  <a:srgbClr val="222222"/>
                </a:solidFill>
                <a:effectLst/>
                <a:highlight>
                  <a:srgbClr val="FFFFFF"/>
                </a:highlight>
                <a:latin typeface="Calibri" panose="020F0502020204030204" pitchFamily="34" charset="0"/>
                <a:ea typeface="Times New Roman" panose="02020603050405020304" pitchFamily="18" charset="0"/>
                <a:cs typeface="Calibri" panose="020F0502020204030204" pitchFamily="34" charset="0"/>
              </a:rPr>
              <a:t>15-20 mmHg, 20-30 mmHg, 30-40 mmHg </a:t>
            </a:r>
            <a:r>
              <a:rPr lang="en-US" sz="1800" b="1" u="sng" kern="0" dirty="0">
                <a:solidFill>
                  <a:srgbClr val="222222"/>
                </a:solidFill>
                <a:effectLst/>
                <a:highlight>
                  <a:srgbClr val="FFFFFF"/>
                </a:highlight>
                <a:latin typeface="Calibri" panose="020F0502020204030204" pitchFamily="34" charset="0"/>
                <a:ea typeface="Times New Roman" panose="02020603050405020304" pitchFamily="18" charset="0"/>
                <a:cs typeface="Calibri" panose="020F0502020204030204" pitchFamily="34" charset="0"/>
              </a:rPr>
              <a:t>Do not list CCL1, 2..</a:t>
            </a:r>
            <a:endParaRPr lang="en-US" sz="1800" kern="100" dirty="0">
              <a:effectLst/>
              <a:highlight>
                <a:srgbClr val="FFFFFF"/>
              </a:highlight>
              <a:latin typeface="Calibri" panose="020F0502020204030204" pitchFamily="34" charset="0"/>
              <a:ea typeface="Calibri" panose="020F0502020204030204" pitchFamily="34" charset="0"/>
              <a:cs typeface="Times New Roman" panose="02020603050405020304" pitchFamily="18" charset="0"/>
            </a:endParaRPr>
          </a:p>
          <a:p>
            <a:pPr marL="0" marR="0" algn="just">
              <a:lnSpc>
                <a:spcPct val="107000"/>
              </a:lnSpc>
              <a:spcBef>
                <a:spcPts val="0"/>
              </a:spcBef>
              <a:spcAft>
                <a:spcPts val="800"/>
              </a:spcAft>
            </a:pPr>
            <a:r>
              <a:rPr lang="en-US" sz="1800" b="1" u="sng" kern="0" dirty="0">
                <a:solidFill>
                  <a:srgbClr val="222222"/>
                </a:solidFill>
                <a:effectLst/>
                <a:highlight>
                  <a:srgbClr val="FFFF00"/>
                </a:highlight>
                <a:latin typeface="Calibri" panose="020F0502020204030204" pitchFamily="34" charset="0"/>
                <a:ea typeface="Times New Roman" panose="02020603050405020304" pitchFamily="18" charset="0"/>
                <a:cs typeface="Calibri" panose="020F0502020204030204" pitchFamily="34" charset="0"/>
              </a:rPr>
              <a:t>Options:</a:t>
            </a:r>
            <a:r>
              <a:rPr lang="en-US" sz="1800" b="1" u="sng" kern="0" dirty="0">
                <a:solidFill>
                  <a:srgbClr val="222222"/>
                </a:solidFill>
                <a:effectLst/>
                <a:highlight>
                  <a:srgbClr val="FFFFFF"/>
                </a:highlight>
                <a:latin typeface="Calibri" panose="020F0502020204030204" pitchFamily="34" charset="0"/>
                <a:ea typeface="Times New Roman" panose="02020603050405020304" pitchFamily="18" charset="0"/>
                <a:cs typeface="Calibri" panose="020F0502020204030204" pitchFamily="34" charset="0"/>
              </a:rPr>
              <a:t>  </a:t>
            </a:r>
            <a:r>
              <a:rPr lang="en-US" sz="1800" kern="0" dirty="0">
                <a:solidFill>
                  <a:srgbClr val="222222"/>
                </a:solidFill>
                <a:effectLst/>
                <a:highlight>
                  <a:srgbClr val="FFFFFF"/>
                </a:highlight>
                <a:latin typeface="Calibri" panose="020F0502020204030204" pitchFamily="34" charset="0"/>
                <a:ea typeface="Times New Roman" panose="02020603050405020304" pitchFamily="18" charset="0"/>
                <a:cs typeface="Calibri" panose="020F0502020204030204" pitchFamily="34" charset="0"/>
              </a:rPr>
              <a:t>Silicone band 2.5cm; Silicone band 5 cm; pull up loops, other..</a:t>
            </a:r>
            <a:endParaRPr lang="en-US" sz="1800" kern="100" dirty="0">
              <a:effectLst/>
              <a:highlight>
                <a:srgbClr val="FFFFFF"/>
              </a:highlight>
              <a:latin typeface="Calibri" panose="020F0502020204030204" pitchFamily="34" charset="0"/>
              <a:ea typeface="Calibri" panose="020F0502020204030204" pitchFamily="34" charset="0"/>
              <a:cs typeface="Times New Roman" panose="02020603050405020304" pitchFamily="18" charset="0"/>
            </a:endParaRPr>
          </a:p>
          <a:p>
            <a:pPr marL="0" marR="0" algn="just">
              <a:lnSpc>
                <a:spcPct val="107000"/>
              </a:lnSpc>
              <a:spcBef>
                <a:spcPts val="0"/>
              </a:spcBef>
              <a:spcAft>
                <a:spcPts val="800"/>
              </a:spcAft>
            </a:pPr>
            <a:r>
              <a:rPr lang="en-US" sz="1800" b="1" u="sng" kern="0" dirty="0">
                <a:solidFill>
                  <a:srgbClr val="222222"/>
                </a:solidFill>
                <a:effectLst/>
                <a:highlight>
                  <a:srgbClr val="FFFF00"/>
                </a:highlight>
                <a:latin typeface="Calibri" panose="020F0502020204030204" pitchFamily="34" charset="0"/>
                <a:ea typeface="Times New Roman" panose="02020603050405020304" pitchFamily="18" charset="0"/>
                <a:cs typeface="Calibri" panose="020F0502020204030204" pitchFamily="34" charset="0"/>
              </a:rPr>
              <a:t>Color:</a:t>
            </a:r>
            <a:r>
              <a:rPr lang="en-US" sz="1800" b="1" u="sng" kern="0" dirty="0">
                <a:solidFill>
                  <a:srgbClr val="222222"/>
                </a:solidFill>
                <a:effectLst/>
                <a:highlight>
                  <a:srgbClr val="FFFFFF"/>
                </a:highlight>
                <a:latin typeface="Calibri" panose="020F0502020204030204" pitchFamily="34" charset="0"/>
                <a:ea typeface="Times New Roman" panose="02020603050405020304" pitchFamily="18" charset="0"/>
                <a:cs typeface="Calibri" panose="020F0502020204030204" pitchFamily="34" charset="0"/>
              </a:rPr>
              <a:t>  </a:t>
            </a:r>
            <a:r>
              <a:rPr lang="en-US" sz="1800" kern="0" dirty="0">
                <a:solidFill>
                  <a:srgbClr val="222222"/>
                </a:solidFill>
                <a:effectLst/>
                <a:highlight>
                  <a:srgbClr val="FFFFFF"/>
                </a:highlight>
                <a:latin typeface="Calibri" panose="020F0502020204030204" pitchFamily="34" charset="0"/>
                <a:ea typeface="Times New Roman" panose="02020603050405020304" pitchFamily="18" charset="0"/>
                <a:cs typeface="Calibri" panose="020F0502020204030204" pitchFamily="34" charset="0"/>
              </a:rPr>
              <a:t>Beige, black, other_________</a:t>
            </a:r>
            <a:endParaRPr lang="en-US" sz="1800" kern="100" dirty="0">
              <a:effectLst/>
              <a:highlight>
                <a:srgbClr val="FFFFFF"/>
              </a:highlight>
              <a:latin typeface="Calibri" panose="020F0502020204030204" pitchFamily="34" charset="0"/>
              <a:ea typeface="Calibri" panose="020F0502020204030204" pitchFamily="34" charset="0"/>
              <a:cs typeface="Times New Roman" panose="02020603050405020304" pitchFamily="18" charset="0"/>
            </a:endParaRPr>
          </a:p>
          <a:p>
            <a:pPr marL="0" marR="0" algn="just">
              <a:lnSpc>
                <a:spcPct val="107000"/>
              </a:lnSpc>
              <a:spcBef>
                <a:spcPts val="0"/>
              </a:spcBef>
              <a:spcAft>
                <a:spcPts val="800"/>
              </a:spcAft>
            </a:pPr>
            <a:r>
              <a:rPr lang="en-US" sz="1800" b="1" u="sng" kern="0" dirty="0">
                <a:solidFill>
                  <a:srgbClr val="222222"/>
                </a:solidFill>
                <a:effectLst/>
                <a:highlight>
                  <a:srgbClr val="FFFF00"/>
                </a:highlight>
                <a:latin typeface="Calibri" panose="020F0502020204030204" pitchFamily="34" charset="0"/>
                <a:ea typeface="Times New Roman" panose="02020603050405020304" pitchFamily="18" charset="0"/>
                <a:cs typeface="Calibri" panose="020F0502020204030204" pitchFamily="34" charset="0"/>
              </a:rPr>
              <a:t>Donning aid</a:t>
            </a:r>
            <a:r>
              <a:rPr lang="en-US" sz="1800" kern="0" dirty="0">
                <a:solidFill>
                  <a:srgbClr val="222222"/>
                </a:solidFill>
                <a:effectLst/>
                <a:highlight>
                  <a:srgbClr val="FFFFFF"/>
                </a:highlight>
                <a:latin typeface="Calibri" panose="020F0502020204030204" pitchFamily="34" charset="0"/>
                <a:ea typeface="Times New Roman" panose="02020603050405020304" pitchFamily="18" charset="0"/>
                <a:cs typeface="Calibri" panose="020F0502020204030204" pitchFamily="34" charset="0"/>
              </a:rPr>
              <a:t>:  yes, no.  Yes what type:__________</a:t>
            </a:r>
            <a:endParaRPr lang="en-US" sz="1800" kern="100" dirty="0">
              <a:effectLst/>
              <a:highlight>
                <a:srgbClr val="FFFFFF"/>
              </a:highlight>
              <a:latin typeface="Calibri" panose="020F0502020204030204" pitchFamily="34" charset="0"/>
              <a:ea typeface="Calibri" panose="020F0502020204030204" pitchFamily="34" charset="0"/>
              <a:cs typeface="Times New Roman" panose="02020603050405020304" pitchFamily="18" charset="0"/>
            </a:endParaRPr>
          </a:p>
          <a:p>
            <a:pPr marL="0" marR="0" algn="just">
              <a:lnSpc>
                <a:spcPct val="107000"/>
              </a:lnSpc>
              <a:spcBef>
                <a:spcPts val="0"/>
              </a:spcBef>
              <a:spcAft>
                <a:spcPts val="800"/>
              </a:spcAft>
            </a:pPr>
            <a:r>
              <a:rPr lang="en-US" sz="1800" b="1" u="sng" kern="0" dirty="0">
                <a:solidFill>
                  <a:srgbClr val="222222"/>
                </a:solidFill>
                <a:effectLst/>
                <a:highlight>
                  <a:srgbClr val="FFFF00"/>
                </a:highlight>
                <a:latin typeface="Calibri" panose="020F0502020204030204" pitchFamily="34" charset="0"/>
                <a:ea typeface="Times New Roman" panose="02020603050405020304" pitchFamily="18" charset="0"/>
                <a:cs typeface="Calibri" panose="020F0502020204030204" pitchFamily="34" charset="0"/>
              </a:rPr>
              <a:t>Quantity needed</a:t>
            </a:r>
            <a:r>
              <a:rPr lang="en-US" sz="1800" kern="0" dirty="0">
                <a:solidFill>
                  <a:srgbClr val="222222"/>
                </a:solidFill>
                <a:effectLst/>
                <a:highlight>
                  <a:srgbClr val="FFFFFF"/>
                </a:highlight>
                <a:latin typeface="Calibri" panose="020F0502020204030204" pitchFamily="34" charset="0"/>
                <a:ea typeface="Times New Roman" panose="02020603050405020304" pitchFamily="18" charset="0"/>
                <a:cs typeface="Calibri" panose="020F0502020204030204" pitchFamily="34" charset="0"/>
              </a:rPr>
              <a:t>: 1, 2, 3 (every 6 months, per body part) day time and 2 every 2 years for night time</a:t>
            </a:r>
            <a:endParaRPr lang="en-US" sz="1800" kern="100" dirty="0">
              <a:effectLst/>
              <a:highlight>
                <a:srgbClr val="FFFFFF"/>
              </a:highlight>
              <a:latin typeface="Calibri" panose="020F0502020204030204" pitchFamily="34" charset="0"/>
              <a:ea typeface="Calibri" panose="020F0502020204030204" pitchFamily="34" charset="0"/>
              <a:cs typeface="Times New Roman" panose="02020603050405020304" pitchFamily="18" charset="0"/>
            </a:endParaRPr>
          </a:p>
          <a:p>
            <a:pPr marL="0" marR="0" algn="just">
              <a:lnSpc>
                <a:spcPct val="107000"/>
              </a:lnSpc>
              <a:spcBef>
                <a:spcPts val="0"/>
              </a:spcBef>
              <a:spcAft>
                <a:spcPts val="800"/>
              </a:spcAft>
            </a:pPr>
            <a:r>
              <a:rPr lang="en-US" sz="1800" b="1" u="sng" kern="0" dirty="0">
                <a:solidFill>
                  <a:srgbClr val="222222"/>
                </a:solidFill>
                <a:effectLst/>
                <a:highlight>
                  <a:srgbClr val="FFFF00"/>
                </a:highlight>
                <a:latin typeface="Calibri" panose="020F0502020204030204" pitchFamily="34" charset="0"/>
                <a:ea typeface="Times New Roman" panose="02020603050405020304" pitchFamily="18" charset="0"/>
                <a:cs typeface="Calibri" panose="020F0502020204030204" pitchFamily="34" charset="0"/>
              </a:rPr>
              <a:t>Why does the pt need this product</a:t>
            </a:r>
            <a:r>
              <a:rPr lang="en-US" sz="1800" kern="0" dirty="0">
                <a:solidFill>
                  <a:srgbClr val="222222"/>
                </a:solidFill>
                <a:effectLst/>
                <a:highlight>
                  <a:srgbClr val="FFFF00"/>
                </a:highlight>
                <a:latin typeface="Calibri" panose="020F0502020204030204" pitchFamily="34" charset="0"/>
                <a:ea typeface="Times New Roman" panose="02020603050405020304" pitchFamily="18" charset="0"/>
                <a:cs typeface="Calibri" panose="020F0502020204030204" pitchFamily="34" charset="0"/>
              </a:rPr>
              <a:t>:</a:t>
            </a:r>
            <a:r>
              <a:rPr lang="en-US" sz="1800" kern="0" dirty="0">
                <a:solidFill>
                  <a:srgbClr val="222222"/>
                </a:solidFill>
                <a:effectLst/>
                <a:highlight>
                  <a:srgbClr val="FFFFFF"/>
                </a:highlight>
                <a:latin typeface="Calibri" panose="020F0502020204030204" pitchFamily="34" charset="0"/>
                <a:ea typeface="Times New Roman" panose="02020603050405020304" pitchFamily="18" charset="0"/>
                <a:cs typeface="Calibri" panose="020F0502020204030204" pitchFamily="34" charset="0"/>
              </a:rPr>
              <a:t>  specifics on why the pt needs it and also why the options are listed</a:t>
            </a:r>
            <a:endParaRPr lang="en-US" sz="1800" kern="100" dirty="0">
              <a:effectLst/>
              <a:highlight>
                <a:srgbClr val="FFFFFF"/>
              </a:highligh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
        <p:nvSpPr>
          <p:cNvPr id="4" name="Footer Placeholder 3">
            <a:extLst>
              <a:ext uri="{FF2B5EF4-FFF2-40B4-BE49-F238E27FC236}">
                <a16:creationId xmlns:a16="http://schemas.microsoft.com/office/drawing/2014/main" id="{68EE1D79-A99F-559A-04EE-F8D61A079C9B}"/>
              </a:ext>
            </a:extLst>
          </p:cNvPr>
          <p:cNvSpPr>
            <a:spLocks noGrp="1"/>
          </p:cNvSpPr>
          <p:nvPr>
            <p:ph type="ftr" sz="quarter" idx="11"/>
          </p:nvPr>
        </p:nvSpPr>
        <p:spPr>
          <a:xfrm>
            <a:off x="3860541" y="6358948"/>
            <a:ext cx="4470918" cy="365125"/>
          </a:xfrm>
        </p:spPr>
        <p:txBody>
          <a:bodyPr/>
          <a:lstStyle/>
          <a:p>
            <a:r>
              <a:rPr lang="en-US" dirty="0"/>
              <a:t>© Klose Training Chronic Edema and Lymphedema Certification 2024</a:t>
            </a:r>
          </a:p>
        </p:txBody>
      </p:sp>
      <p:pic>
        <p:nvPicPr>
          <p:cNvPr id="5" name="Picture 4">
            <a:extLst>
              <a:ext uri="{FF2B5EF4-FFF2-40B4-BE49-F238E27FC236}">
                <a16:creationId xmlns:a16="http://schemas.microsoft.com/office/drawing/2014/main" id="{DB401DE4-BC73-42CF-AC6B-6C9B21DBD66F}"/>
              </a:ext>
            </a:extLst>
          </p:cNvPr>
          <p:cNvPicPr>
            <a:picLocks noChangeAspect="1"/>
          </p:cNvPicPr>
          <p:nvPr/>
        </p:nvPicPr>
        <p:blipFill>
          <a:blip r:embed="rId2"/>
          <a:stretch>
            <a:fillRect/>
          </a:stretch>
        </p:blipFill>
        <p:spPr>
          <a:xfrm>
            <a:off x="10909042" y="5933307"/>
            <a:ext cx="777267" cy="608203"/>
          </a:xfrm>
          <a:prstGeom prst="rect">
            <a:avLst/>
          </a:prstGeom>
        </p:spPr>
      </p:pic>
    </p:spTree>
    <p:extLst>
      <p:ext uri="{BB962C8B-B14F-4D97-AF65-F5344CB8AC3E}">
        <p14:creationId xmlns:p14="http://schemas.microsoft.com/office/powerpoint/2010/main" val="364156195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031053-AC8C-F32B-D64A-AA4F6878F524}"/>
              </a:ext>
            </a:extLst>
          </p:cNvPr>
          <p:cNvSpPr>
            <a:spLocks noGrp="1"/>
          </p:cNvSpPr>
          <p:nvPr>
            <p:ph type="title"/>
          </p:nvPr>
        </p:nvSpPr>
        <p:spPr>
          <a:xfrm>
            <a:off x="505691" y="133927"/>
            <a:ext cx="10515600" cy="1325563"/>
          </a:xfrm>
        </p:spPr>
        <p:txBody>
          <a:bodyPr/>
          <a:lstStyle/>
          <a:p>
            <a:r>
              <a:rPr lang="en-US" b="1" dirty="0"/>
              <a:t>LTA 2024-Made to Measure (custom)</a:t>
            </a:r>
          </a:p>
        </p:txBody>
      </p:sp>
      <p:sp>
        <p:nvSpPr>
          <p:cNvPr id="3" name="Content Placeholder 2">
            <a:extLst>
              <a:ext uri="{FF2B5EF4-FFF2-40B4-BE49-F238E27FC236}">
                <a16:creationId xmlns:a16="http://schemas.microsoft.com/office/drawing/2014/main" id="{9BB33CCF-6BCD-2D65-A6AB-45121545C8FE}"/>
              </a:ext>
            </a:extLst>
          </p:cNvPr>
          <p:cNvSpPr>
            <a:spLocks noGrp="1"/>
          </p:cNvSpPr>
          <p:nvPr>
            <p:ph idx="1"/>
          </p:nvPr>
        </p:nvSpPr>
        <p:spPr>
          <a:xfrm>
            <a:off x="505691" y="1237674"/>
            <a:ext cx="11584709" cy="5486400"/>
          </a:xfrm>
          <a:solidFill>
            <a:schemeClr val="bg1"/>
          </a:solidFill>
        </p:spPr>
        <p:txBody>
          <a:bodyPr>
            <a:normAutofit lnSpcReduction="10000"/>
          </a:bodyPr>
          <a:lstStyle/>
          <a:p>
            <a:pPr marL="0" marR="0">
              <a:lnSpc>
                <a:spcPct val="107000"/>
              </a:lnSpc>
              <a:spcBef>
                <a:spcPts val="0"/>
              </a:spcBef>
              <a:spcAft>
                <a:spcPts val="800"/>
              </a:spcAft>
            </a:pPr>
            <a:r>
              <a:rPr lang="en-US" sz="1800" b="1" kern="100" dirty="0">
                <a:effectLst/>
                <a:highlight>
                  <a:srgbClr val="FFFF00"/>
                </a:highlight>
                <a:latin typeface="Calibri" panose="020F0502020204030204" pitchFamily="34" charset="0"/>
                <a:ea typeface="Calibri" panose="020F0502020204030204" pitchFamily="34" charset="0"/>
                <a:cs typeface="Times New Roman" panose="02020603050405020304" pitchFamily="18" charset="0"/>
              </a:rPr>
              <a:t>Product Selection:</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Qualify if this is a </a:t>
            </a:r>
            <a:r>
              <a:rPr lang="en-US" sz="1800" b="1" u="sng" kern="100" dirty="0">
                <a:effectLst/>
                <a:latin typeface="Calibri" panose="020F0502020204030204" pitchFamily="34" charset="0"/>
                <a:ea typeface="Calibri" panose="020F0502020204030204" pitchFamily="34" charset="0"/>
                <a:cs typeface="Times New Roman" panose="02020603050405020304" pitchFamily="18" charset="0"/>
              </a:rPr>
              <a:t>Day Time</a:t>
            </a: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 or </a:t>
            </a:r>
            <a:r>
              <a:rPr lang="en-US" sz="1800" b="1" u="sng" kern="100" dirty="0">
                <a:effectLst/>
                <a:latin typeface="Calibri" panose="020F0502020204030204" pitchFamily="34" charset="0"/>
                <a:ea typeface="Calibri" panose="020F0502020204030204" pitchFamily="34" charset="0"/>
                <a:cs typeface="Times New Roman" panose="02020603050405020304" pitchFamily="18" charset="0"/>
              </a:rPr>
              <a:t>Night time</a:t>
            </a: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 Gradient Compression Garment </a:t>
            </a:r>
          </a:p>
          <a:p>
            <a:pPr marL="0" marR="0">
              <a:lnSpc>
                <a:spcPct val="107000"/>
              </a:lnSpc>
              <a:spcBef>
                <a:spcPts val="0"/>
              </a:spcBef>
              <a:spcAft>
                <a:spcPts val="800"/>
              </a:spcAft>
            </a:pPr>
            <a:r>
              <a:rPr lang="en-US" sz="1800" kern="100" dirty="0">
                <a:latin typeface="Calibri" panose="020F0502020204030204" pitchFamily="34" charset="0"/>
                <a:ea typeface="Calibri" panose="020F0502020204030204" pitchFamily="34" charset="0"/>
                <a:cs typeface="Times New Roman" panose="02020603050405020304" pitchFamily="18" charset="0"/>
              </a:rPr>
              <a:t>T</a:t>
            </a: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his a </a:t>
            </a:r>
            <a:r>
              <a:rPr lang="en-US" sz="1800" b="1" u="sng" kern="100" dirty="0">
                <a:effectLst/>
                <a:latin typeface="Calibri" panose="020F0502020204030204" pitchFamily="34" charset="0"/>
                <a:ea typeface="Calibri" panose="020F0502020204030204" pitchFamily="34" charset="0"/>
                <a:cs typeface="Times New Roman" panose="02020603050405020304" pitchFamily="18" charset="0"/>
              </a:rPr>
              <a:t>Made to Measure</a:t>
            </a:r>
            <a:r>
              <a:rPr lang="en-US" sz="1800" b="1" u="sng" kern="100" dirty="0">
                <a:latin typeface="Calibri" panose="020F0502020204030204" pitchFamily="34" charset="0"/>
                <a:ea typeface="Calibri" panose="020F0502020204030204" pitchFamily="34" charset="0"/>
                <a:cs typeface="Times New Roman" panose="02020603050405020304" pitchFamily="18" charset="0"/>
              </a:rPr>
              <a:t> custom garment</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gn="just">
              <a:lnSpc>
                <a:spcPct val="107000"/>
              </a:lnSpc>
              <a:spcBef>
                <a:spcPts val="0"/>
              </a:spcBef>
              <a:spcAft>
                <a:spcPts val="800"/>
              </a:spcAft>
            </a:pPr>
            <a:r>
              <a:rPr lang="en-US" sz="1800" b="1" u="sng" kern="0" dirty="0">
                <a:solidFill>
                  <a:srgbClr val="222222"/>
                </a:solidFill>
                <a:effectLst/>
                <a:highlight>
                  <a:srgbClr val="FFFF00"/>
                </a:highlight>
                <a:latin typeface="Calibri" panose="020F0502020204030204" pitchFamily="34" charset="0"/>
                <a:ea typeface="Times New Roman" panose="02020603050405020304" pitchFamily="18" charset="0"/>
                <a:cs typeface="Calibri" panose="020F0502020204030204" pitchFamily="34" charset="0"/>
              </a:rPr>
              <a:t>Manufacture:</a:t>
            </a:r>
            <a:r>
              <a:rPr lang="en-US" sz="1800" b="1" u="sng" kern="0" dirty="0">
                <a:solidFill>
                  <a:srgbClr val="222222"/>
                </a:solidFill>
                <a:effectLst/>
                <a:highlight>
                  <a:srgbClr val="FFFFFF"/>
                </a:highlight>
                <a:latin typeface="Calibri" panose="020F0502020204030204" pitchFamily="34" charset="0"/>
                <a:ea typeface="Times New Roman" panose="02020603050405020304" pitchFamily="18" charset="0"/>
                <a:cs typeface="Calibri" panose="020F0502020204030204" pitchFamily="34" charset="0"/>
              </a:rPr>
              <a:t> </a:t>
            </a:r>
            <a:r>
              <a:rPr lang="en-US" sz="1800" kern="0" dirty="0">
                <a:solidFill>
                  <a:srgbClr val="222222"/>
                </a:solidFill>
                <a:effectLst/>
                <a:highlight>
                  <a:srgbClr val="FFFFFF"/>
                </a:highlight>
                <a:latin typeface="Calibri" panose="020F0502020204030204" pitchFamily="34" charset="0"/>
                <a:ea typeface="Times New Roman" panose="02020603050405020304" pitchFamily="18" charset="0"/>
                <a:cs typeface="Calibri" panose="020F0502020204030204" pitchFamily="34" charset="0"/>
              </a:rPr>
              <a:t>Jobst, Juzo, Medi, L&amp;R,  </a:t>
            </a:r>
            <a:r>
              <a:rPr lang="en-US" sz="1800" kern="0" dirty="0" err="1">
                <a:solidFill>
                  <a:srgbClr val="222222"/>
                </a:solidFill>
                <a:effectLst/>
                <a:highlight>
                  <a:srgbClr val="FFFFFF"/>
                </a:highlight>
                <a:latin typeface="Calibri" panose="020F0502020204030204" pitchFamily="34" charset="0"/>
                <a:ea typeface="Times New Roman" panose="02020603050405020304" pitchFamily="18" charset="0"/>
                <a:cs typeface="Calibri" panose="020F0502020204030204" pitchFamily="34" charset="0"/>
              </a:rPr>
              <a:t>Sigvaris</a:t>
            </a:r>
            <a:r>
              <a:rPr lang="en-US" sz="1800" kern="0" dirty="0">
                <a:solidFill>
                  <a:srgbClr val="222222"/>
                </a:solidFill>
                <a:effectLst/>
                <a:highlight>
                  <a:srgbClr val="FFFFFF"/>
                </a:highlight>
                <a:latin typeface="Calibri" panose="020F0502020204030204" pitchFamily="34" charset="0"/>
                <a:ea typeface="Times New Roman" panose="02020603050405020304" pitchFamily="18" charset="0"/>
                <a:cs typeface="Calibri" panose="020F0502020204030204" pitchFamily="34" charset="0"/>
              </a:rPr>
              <a:t>, Wear Ease, Prairie Wear….</a:t>
            </a:r>
            <a:endParaRPr lang="en-US" sz="1800" kern="100" dirty="0">
              <a:effectLst/>
              <a:highlight>
                <a:srgbClr val="FFFFFF"/>
              </a:highlight>
              <a:latin typeface="Calibri" panose="020F0502020204030204" pitchFamily="34" charset="0"/>
              <a:ea typeface="Calibri" panose="020F0502020204030204" pitchFamily="34" charset="0"/>
              <a:cs typeface="Times New Roman" panose="02020603050405020304" pitchFamily="18" charset="0"/>
            </a:endParaRPr>
          </a:p>
          <a:p>
            <a:pPr marL="0" marR="0" algn="just">
              <a:lnSpc>
                <a:spcPct val="107000"/>
              </a:lnSpc>
              <a:spcBef>
                <a:spcPts val="0"/>
              </a:spcBef>
              <a:spcAft>
                <a:spcPts val="800"/>
              </a:spcAft>
            </a:pPr>
            <a:r>
              <a:rPr lang="en-US" sz="1800" b="1" u="sng" kern="0" dirty="0">
                <a:solidFill>
                  <a:srgbClr val="222222"/>
                </a:solidFill>
                <a:effectLst/>
                <a:highlight>
                  <a:srgbClr val="FFFF00"/>
                </a:highlight>
                <a:latin typeface="Calibri" panose="020F0502020204030204" pitchFamily="34" charset="0"/>
                <a:ea typeface="Times New Roman" panose="02020603050405020304" pitchFamily="18" charset="0"/>
                <a:cs typeface="Calibri" panose="020F0502020204030204" pitchFamily="34" charset="0"/>
              </a:rPr>
              <a:t>Limb</a:t>
            </a:r>
            <a:r>
              <a:rPr lang="en-US" sz="1800" kern="0" dirty="0">
                <a:solidFill>
                  <a:srgbClr val="222222"/>
                </a:solidFill>
                <a:effectLst/>
                <a:highlight>
                  <a:srgbClr val="FFFF00"/>
                </a:highlight>
                <a:latin typeface="Calibri" panose="020F0502020204030204" pitchFamily="34" charset="0"/>
                <a:ea typeface="Times New Roman" panose="02020603050405020304" pitchFamily="18" charset="0"/>
                <a:cs typeface="Calibri" panose="020F0502020204030204" pitchFamily="34" charset="0"/>
              </a:rPr>
              <a:t>:</a:t>
            </a:r>
            <a:r>
              <a:rPr lang="en-US" sz="1800" kern="0" dirty="0">
                <a:solidFill>
                  <a:srgbClr val="222222"/>
                </a:solidFill>
                <a:effectLst/>
                <a:highlight>
                  <a:srgbClr val="FFFFFF"/>
                </a:highlight>
                <a:latin typeface="Calibri" panose="020F0502020204030204" pitchFamily="34" charset="0"/>
                <a:ea typeface="Times New Roman" panose="02020603050405020304" pitchFamily="18" charset="0"/>
                <a:cs typeface="Calibri" panose="020F0502020204030204" pitchFamily="34" charset="0"/>
              </a:rPr>
              <a:t>  Left, Right, Bilateral</a:t>
            </a:r>
            <a:endParaRPr lang="en-US" sz="1800" kern="100" dirty="0">
              <a:effectLst/>
              <a:highlight>
                <a:srgbClr val="FFFFFF"/>
              </a:highlight>
              <a:latin typeface="Calibri" panose="020F0502020204030204" pitchFamily="34" charset="0"/>
              <a:ea typeface="Calibri" panose="020F0502020204030204" pitchFamily="34" charset="0"/>
              <a:cs typeface="Times New Roman" panose="02020603050405020304" pitchFamily="18" charset="0"/>
            </a:endParaRPr>
          </a:p>
          <a:p>
            <a:pPr marL="0" marR="0" algn="just">
              <a:lnSpc>
                <a:spcPct val="107000"/>
              </a:lnSpc>
              <a:spcBef>
                <a:spcPts val="0"/>
              </a:spcBef>
              <a:spcAft>
                <a:spcPts val="800"/>
              </a:spcAft>
            </a:pPr>
            <a:r>
              <a:rPr lang="en-US" sz="1800" b="1" u="sng" kern="0" dirty="0">
                <a:solidFill>
                  <a:srgbClr val="222222"/>
                </a:solidFill>
                <a:effectLst/>
                <a:highlight>
                  <a:srgbClr val="FFFF00"/>
                </a:highlight>
                <a:latin typeface="Calibri" panose="020F0502020204030204" pitchFamily="34" charset="0"/>
                <a:ea typeface="Times New Roman" panose="02020603050405020304" pitchFamily="18" charset="0"/>
                <a:cs typeface="Calibri" panose="020F0502020204030204" pitchFamily="34" charset="0"/>
              </a:rPr>
              <a:t>Style:</a:t>
            </a:r>
            <a:r>
              <a:rPr lang="en-US" sz="1800" b="1" u="sng" kern="0" dirty="0">
                <a:solidFill>
                  <a:srgbClr val="222222"/>
                </a:solidFill>
                <a:effectLst/>
                <a:highlight>
                  <a:srgbClr val="FFFFFF"/>
                </a:highlight>
                <a:latin typeface="Calibri" panose="020F0502020204030204" pitchFamily="34" charset="0"/>
                <a:ea typeface="Times New Roman" panose="02020603050405020304" pitchFamily="18" charset="0"/>
                <a:cs typeface="Calibri" panose="020F0502020204030204" pitchFamily="34" charset="0"/>
              </a:rPr>
              <a:t>  </a:t>
            </a:r>
            <a:r>
              <a:rPr lang="en-US" sz="1800" kern="0" dirty="0">
                <a:solidFill>
                  <a:srgbClr val="222222"/>
                </a:solidFill>
                <a:effectLst/>
                <a:highlight>
                  <a:srgbClr val="FFFFFF"/>
                </a:highlight>
                <a:latin typeface="Calibri" panose="020F0502020204030204" pitchFamily="34" charset="0"/>
                <a:ea typeface="Times New Roman" panose="02020603050405020304" pitchFamily="18" charset="0"/>
                <a:cs typeface="Calibri" panose="020F0502020204030204" pitchFamily="34" charset="0"/>
              </a:rPr>
              <a:t>Arm sleeve, glove, gauntlet, toe cap, knee high, thigh high, bike shorts, panty hose…</a:t>
            </a:r>
            <a:endParaRPr lang="en-US" sz="1800" kern="100" dirty="0">
              <a:effectLst/>
              <a:highlight>
                <a:srgbClr val="FFFFFF"/>
              </a:highlight>
              <a:latin typeface="Calibri" panose="020F0502020204030204" pitchFamily="34" charset="0"/>
              <a:ea typeface="Calibri" panose="020F0502020204030204" pitchFamily="34" charset="0"/>
              <a:cs typeface="Times New Roman" panose="02020603050405020304" pitchFamily="18" charset="0"/>
            </a:endParaRPr>
          </a:p>
          <a:p>
            <a:pPr marL="0" marR="0" algn="just">
              <a:lnSpc>
                <a:spcPct val="107000"/>
              </a:lnSpc>
              <a:spcBef>
                <a:spcPts val="0"/>
              </a:spcBef>
              <a:spcAft>
                <a:spcPts val="800"/>
              </a:spcAft>
            </a:pPr>
            <a:r>
              <a:rPr lang="en-US" sz="1800" b="1" u="sng" kern="0" dirty="0">
                <a:solidFill>
                  <a:srgbClr val="222222"/>
                </a:solidFill>
                <a:effectLst/>
                <a:highlight>
                  <a:srgbClr val="FFFF00"/>
                </a:highlight>
                <a:latin typeface="Calibri" panose="020F0502020204030204" pitchFamily="34" charset="0"/>
                <a:ea typeface="Times New Roman" panose="02020603050405020304" pitchFamily="18" charset="0"/>
                <a:cs typeface="Calibri" panose="020F0502020204030204" pitchFamily="34" charset="0"/>
              </a:rPr>
              <a:t>Size</a:t>
            </a:r>
            <a:r>
              <a:rPr lang="en-US" sz="1800" b="1" u="sng" kern="0" dirty="0">
                <a:solidFill>
                  <a:srgbClr val="222222"/>
                </a:solidFill>
                <a:effectLst/>
                <a:highlight>
                  <a:srgbClr val="FFFFFF"/>
                </a:highlight>
                <a:latin typeface="Calibri" panose="020F0502020204030204" pitchFamily="34" charset="0"/>
                <a:ea typeface="Times New Roman" panose="02020603050405020304" pitchFamily="18" charset="0"/>
                <a:cs typeface="Calibri" panose="020F0502020204030204" pitchFamily="34" charset="0"/>
              </a:rPr>
              <a:t>:</a:t>
            </a:r>
            <a:r>
              <a:rPr lang="en-US" sz="1800" b="1" u="sng" kern="0" dirty="0">
                <a:solidFill>
                  <a:srgbClr val="222222"/>
                </a:solidFill>
                <a:highlight>
                  <a:srgbClr val="FFFFFF"/>
                </a:highlight>
                <a:latin typeface="Calibri" panose="020F0502020204030204" pitchFamily="34" charset="0"/>
                <a:ea typeface="Times New Roman" panose="02020603050405020304" pitchFamily="18" charset="0"/>
                <a:cs typeface="Calibri" panose="020F0502020204030204" pitchFamily="34" charset="0"/>
              </a:rPr>
              <a:t> </a:t>
            </a:r>
            <a:r>
              <a:rPr lang="en-US" sz="1800" kern="0" dirty="0">
                <a:solidFill>
                  <a:srgbClr val="222222"/>
                </a:solidFill>
                <a:highlight>
                  <a:srgbClr val="FFFFFF"/>
                </a:highlight>
                <a:latin typeface="Calibri" panose="020F0502020204030204" pitchFamily="34" charset="0"/>
                <a:ea typeface="Times New Roman" panose="02020603050405020304" pitchFamily="18" charset="0"/>
                <a:cs typeface="Calibri" panose="020F0502020204030204" pitchFamily="34" charset="0"/>
              </a:rPr>
              <a:t>Per made to measure</a:t>
            </a:r>
          </a:p>
          <a:p>
            <a:pPr marL="0" marR="0" algn="just">
              <a:lnSpc>
                <a:spcPct val="107000"/>
              </a:lnSpc>
              <a:spcBef>
                <a:spcPts val="0"/>
              </a:spcBef>
              <a:spcAft>
                <a:spcPts val="800"/>
              </a:spcAft>
            </a:pPr>
            <a:r>
              <a:rPr lang="en-US" sz="1800" b="1" u="sng" kern="0" dirty="0">
                <a:solidFill>
                  <a:srgbClr val="222222"/>
                </a:solidFill>
                <a:effectLst/>
                <a:highlight>
                  <a:srgbClr val="FFFF00"/>
                </a:highlight>
                <a:latin typeface="Calibri" panose="020F0502020204030204" pitchFamily="34" charset="0"/>
                <a:ea typeface="Times New Roman" panose="02020603050405020304" pitchFamily="18" charset="0"/>
                <a:cs typeface="Calibri" panose="020F0502020204030204" pitchFamily="34" charset="0"/>
              </a:rPr>
              <a:t>Length </a:t>
            </a:r>
            <a:r>
              <a:rPr lang="en-US" sz="1800" b="1" u="sng" kern="100" dirty="0">
                <a:effectLst/>
                <a:highlight>
                  <a:srgbClr val="FFFFFF"/>
                </a:highlight>
                <a:latin typeface="Calibri" panose="020F0502020204030204" pitchFamily="34" charset="0"/>
                <a:ea typeface="Calibri" panose="020F0502020204030204" pitchFamily="34" charset="0"/>
                <a:cs typeface="Times New Roman" panose="02020603050405020304" pitchFamily="18" charset="0"/>
              </a:rPr>
              <a:t>: </a:t>
            </a:r>
            <a:r>
              <a:rPr lang="en-US" sz="1800" kern="100" dirty="0">
                <a:effectLst/>
                <a:highlight>
                  <a:srgbClr val="FFFFFF"/>
                </a:highlight>
                <a:latin typeface="Calibri" panose="020F0502020204030204" pitchFamily="34" charset="0"/>
                <a:ea typeface="Calibri" panose="020F0502020204030204" pitchFamily="34" charset="0"/>
                <a:cs typeface="Times New Roman" panose="02020603050405020304" pitchFamily="18" charset="0"/>
              </a:rPr>
              <a:t>Per made to measure</a:t>
            </a:r>
          </a:p>
          <a:p>
            <a:pPr marL="0" marR="0" algn="just">
              <a:lnSpc>
                <a:spcPct val="107000"/>
              </a:lnSpc>
              <a:spcBef>
                <a:spcPts val="0"/>
              </a:spcBef>
              <a:spcAft>
                <a:spcPts val="800"/>
              </a:spcAft>
            </a:pPr>
            <a:r>
              <a:rPr lang="en-US" sz="1800" b="1" u="sng" kern="0" dirty="0">
                <a:solidFill>
                  <a:srgbClr val="222222"/>
                </a:solidFill>
                <a:effectLst/>
                <a:highlight>
                  <a:srgbClr val="FFFF00"/>
                </a:highlight>
                <a:latin typeface="Calibri" panose="020F0502020204030204" pitchFamily="34" charset="0"/>
                <a:ea typeface="Times New Roman" panose="02020603050405020304" pitchFamily="18" charset="0"/>
                <a:cs typeface="Calibri" panose="020F0502020204030204" pitchFamily="34" charset="0"/>
              </a:rPr>
              <a:t>Compression class:</a:t>
            </a:r>
            <a:r>
              <a:rPr lang="en-US" sz="1800" b="1" u="sng" kern="0" dirty="0">
                <a:solidFill>
                  <a:srgbClr val="222222"/>
                </a:solidFill>
                <a:effectLst/>
                <a:highlight>
                  <a:srgbClr val="FFFFFF"/>
                </a:highlight>
                <a:latin typeface="Calibri" panose="020F0502020204030204" pitchFamily="34" charset="0"/>
                <a:ea typeface="Times New Roman" panose="02020603050405020304" pitchFamily="18" charset="0"/>
                <a:cs typeface="Calibri" panose="020F0502020204030204" pitchFamily="34" charset="0"/>
              </a:rPr>
              <a:t>  </a:t>
            </a:r>
            <a:r>
              <a:rPr lang="en-US" sz="1800" kern="0" dirty="0">
                <a:solidFill>
                  <a:srgbClr val="222222"/>
                </a:solidFill>
                <a:effectLst/>
                <a:highlight>
                  <a:srgbClr val="FFFFFF"/>
                </a:highlight>
                <a:latin typeface="Calibri" panose="020F0502020204030204" pitchFamily="34" charset="0"/>
                <a:ea typeface="Times New Roman" panose="02020603050405020304" pitchFamily="18" charset="0"/>
                <a:cs typeface="Calibri" panose="020F0502020204030204" pitchFamily="34" charset="0"/>
              </a:rPr>
              <a:t>15-21 mmHg; 23-32 mmHg, 34-46 mmHg</a:t>
            </a:r>
            <a:r>
              <a:rPr lang="en-US" sz="1800" b="1" u="sng" kern="0" dirty="0">
                <a:solidFill>
                  <a:srgbClr val="222222"/>
                </a:solidFill>
                <a:effectLst/>
                <a:highlight>
                  <a:srgbClr val="FFFFFF"/>
                </a:highlight>
                <a:latin typeface="Calibri" panose="020F0502020204030204" pitchFamily="34" charset="0"/>
                <a:ea typeface="Times New Roman" panose="02020603050405020304" pitchFamily="18" charset="0"/>
                <a:cs typeface="Calibri" panose="020F0502020204030204" pitchFamily="34" charset="0"/>
              </a:rPr>
              <a:t>….Do not list</a:t>
            </a:r>
            <a:r>
              <a:rPr lang="en-US" sz="1800" b="1" u="sng" kern="0" dirty="0">
                <a:solidFill>
                  <a:srgbClr val="222222"/>
                </a:solidFill>
                <a:highlight>
                  <a:srgbClr val="FFFFFF"/>
                </a:highlight>
                <a:latin typeface="Calibri" panose="020F0502020204030204" pitchFamily="34" charset="0"/>
                <a:ea typeface="Times New Roman" panose="02020603050405020304" pitchFamily="18" charset="0"/>
                <a:cs typeface="Calibri" panose="020F0502020204030204" pitchFamily="34" charset="0"/>
              </a:rPr>
              <a:t> </a:t>
            </a:r>
            <a:r>
              <a:rPr lang="en-US" sz="1800" b="1" u="sng" kern="0" dirty="0">
                <a:solidFill>
                  <a:srgbClr val="222222"/>
                </a:solidFill>
                <a:effectLst/>
                <a:highlight>
                  <a:srgbClr val="FFFFFF"/>
                </a:highlight>
                <a:latin typeface="Calibri" panose="020F0502020204030204" pitchFamily="34" charset="0"/>
                <a:ea typeface="Times New Roman" panose="02020603050405020304" pitchFamily="18" charset="0"/>
                <a:cs typeface="Calibri" panose="020F0502020204030204" pitchFamily="34" charset="0"/>
              </a:rPr>
              <a:t>CCL1, 2..</a:t>
            </a:r>
            <a:endParaRPr lang="en-US" sz="1800" kern="100" dirty="0">
              <a:effectLst/>
              <a:highlight>
                <a:srgbClr val="FFFFFF"/>
              </a:highlight>
              <a:latin typeface="Calibri" panose="020F0502020204030204" pitchFamily="34" charset="0"/>
              <a:ea typeface="Calibri" panose="020F0502020204030204" pitchFamily="34" charset="0"/>
              <a:cs typeface="Times New Roman" panose="02020603050405020304" pitchFamily="18" charset="0"/>
            </a:endParaRPr>
          </a:p>
          <a:p>
            <a:pPr marL="0" marR="0" algn="just">
              <a:lnSpc>
                <a:spcPct val="107000"/>
              </a:lnSpc>
              <a:spcBef>
                <a:spcPts val="0"/>
              </a:spcBef>
              <a:spcAft>
                <a:spcPts val="800"/>
              </a:spcAft>
            </a:pPr>
            <a:r>
              <a:rPr lang="en-US" sz="1800" b="1" u="sng" kern="0" dirty="0">
                <a:solidFill>
                  <a:srgbClr val="222222"/>
                </a:solidFill>
                <a:effectLst/>
                <a:highlight>
                  <a:srgbClr val="FFFF00"/>
                </a:highlight>
                <a:latin typeface="Calibri" panose="020F0502020204030204" pitchFamily="34" charset="0"/>
                <a:ea typeface="Times New Roman" panose="02020603050405020304" pitchFamily="18" charset="0"/>
                <a:cs typeface="Calibri" panose="020F0502020204030204" pitchFamily="34" charset="0"/>
              </a:rPr>
              <a:t>Options:</a:t>
            </a:r>
            <a:r>
              <a:rPr lang="en-US" sz="1800" b="1" u="sng" kern="0" dirty="0">
                <a:solidFill>
                  <a:srgbClr val="222222"/>
                </a:solidFill>
                <a:effectLst/>
                <a:highlight>
                  <a:srgbClr val="FFFFFF"/>
                </a:highlight>
                <a:latin typeface="Calibri" panose="020F0502020204030204" pitchFamily="34" charset="0"/>
                <a:ea typeface="Times New Roman" panose="02020603050405020304" pitchFamily="18" charset="0"/>
                <a:cs typeface="Calibri" panose="020F0502020204030204" pitchFamily="34" charset="0"/>
              </a:rPr>
              <a:t>  </a:t>
            </a:r>
            <a:r>
              <a:rPr lang="en-US" sz="1800" kern="0" dirty="0">
                <a:solidFill>
                  <a:srgbClr val="222222"/>
                </a:solidFill>
                <a:effectLst/>
                <a:highlight>
                  <a:srgbClr val="FFFFFF"/>
                </a:highlight>
                <a:latin typeface="Calibri" panose="020F0502020204030204" pitchFamily="34" charset="0"/>
                <a:ea typeface="Times New Roman" panose="02020603050405020304" pitchFamily="18" charset="0"/>
                <a:cs typeface="Calibri" panose="020F0502020204030204" pitchFamily="34" charset="0"/>
              </a:rPr>
              <a:t>Silicone band 2.5cm; Silicone band 5 cm; pull up loops, comfort zone, t-heel, other..</a:t>
            </a:r>
            <a:endParaRPr lang="en-US" sz="1800" kern="100" dirty="0">
              <a:effectLst/>
              <a:highlight>
                <a:srgbClr val="FFFFFF"/>
              </a:highlight>
              <a:latin typeface="Calibri" panose="020F0502020204030204" pitchFamily="34" charset="0"/>
              <a:ea typeface="Calibri" panose="020F0502020204030204" pitchFamily="34" charset="0"/>
              <a:cs typeface="Times New Roman" panose="02020603050405020304" pitchFamily="18" charset="0"/>
            </a:endParaRPr>
          </a:p>
          <a:p>
            <a:pPr marL="0" marR="0" algn="just">
              <a:lnSpc>
                <a:spcPct val="107000"/>
              </a:lnSpc>
              <a:spcBef>
                <a:spcPts val="0"/>
              </a:spcBef>
              <a:spcAft>
                <a:spcPts val="800"/>
              </a:spcAft>
            </a:pPr>
            <a:r>
              <a:rPr lang="en-US" sz="1800" b="1" u="sng" kern="0" dirty="0">
                <a:solidFill>
                  <a:srgbClr val="222222"/>
                </a:solidFill>
                <a:effectLst/>
                <a:highlight>
                  <a:srgbClr val="FFFF00"/>
                </a:highlight>
                <a:latin typeface="Calibri" panose="020F0502020204030204" pitchFamily="34" charset="0"/>
                <a:ea typeface="Times New Roman" panose="02020603050405020304" pitchFamily="18" charset="0"/>
                <a:cs typeface="Calibri" panose="020F0502020204030204" pitchFamily="34" charset="0"/>
              </a:rPr>
              <a:t>Color:</a:t>
            </a:r>
            <a:r>
              <a:rPr lang="en-US" sz="1800" b="1" u="sng" kern="0" dirty="0">
                <a:solidFill>
                  <a:srgbClr val="222222"/>
                </a:solidFill>
                <a:effectLst/>
                <a:highlight>
                  <a:srgbClr val="FFFFFF"/>
                </a:highlight>
                <a:latin typeface="Calibri" panose="020F0502020204030204" pitchFamily="34" charset="0"/>
                <a:ea typeface="Times New Roman" panose="02020603050405020304" pitchFamily="18" charset="0"/>
                <a:cs typeface="Calibri" panose="020F0502020204030204" pitchFamily="34" charset="0"/>
              </a:rPr>
              <a:t>  </a:t>
            </a:r>
            <a:r>
              <a:rPr lang="en-US" sz="1800" kern="0" dirty="0">
                <a:solidFill>
                  <a:srgbClr val="222222"/>
                </a:solidFill>
                <a:effectLst/>
                <a:highlight>
                  <a:srgbClr val="FFFFFF"/>
                </a:highlight>
                <a:latin typeface="Calibri" panose="020F0502020204030204" pitchFamily="34" charset="0"/>
                <a:ea typeface="Times New Roman" panose="02020603050405020304" pitchFamily="18" charset="0"/>
                <a:cs typeface="Calibri" panose="020F0502020204030204" pitchFamily="34" charset="0"/>
              </a:rPr>
              <a:t>Beige, black, other_________</a:t>
            </a:r>
            <a:endParaRPr lang="en-US" sz="1800" kern="100" dirty="0">
              <a:effectLst/>
              <a:highlight>
                <a:srgbClr val="FFFFFF"/>
              </a:highlight>
              <a:latin typeface="Calibri" panose="020F0502020204030204" pitchFamily="34" charset="0"/>
              <a:ea typeface="Calibri" panose="020F0502020204030204" pitchFamily="34" charset="0"/>
              <a:cs typeface="Times New Roman" panose="02020603050405020304" pitchFamily="18" charset="0"/>
            </a:endParaRPr>
          </a:p>
          <a:p>
            <a:pPr marL="0" marR="0" algn="just">
              <a:lnSpc>
                <a:spcPct val="107000"/>
              </a:lnSpc>
              <a:spcBef>
                <a:spcPts val="0"/>
              </a:spcBef>
              <a:spcAft>
                <a:spcPts val="800"/>
              </a:spcAft>
            </a:pPr>
            <a:r>
              <a:rPr lang="en-US" sz="1800" b="1" u="sng" kern="0" dirty="0">
                <a:solidFill>
                  <a:srgbClr val="222222"/>
                </a:solidFill>
                <a:effectLst/>
                <a:highlight>
                  <a:srgbClr val="FFFF00"/>
                </a:highlight>
                <a:latin typeface="Calibri" panose="020F0502020204030204" pitchFamily="34" charset="0"/>
                <a:ea typeface="Times New Roman" panose="02020603050405020304" pitchFamily="18" charset="0"/>
                <a:cs typeface="Calibri" panose="020F0502020204030204" pitchFamily="34" charset="0"/>
              </a:rPr>
              <a:t>Donning aid</a:t>
            </a:r>
            <a:r>
              <a:rPr lang="en-US" sz="1800" kern="0" dirty="0">
                <a:solidFill>
                  <a:srgbClr val="222222"/>
                </a:solidFill>
                <a:effectLst/>
                <a:highlight>
                  <a:srgbClr val="FFFFFF"/>
                </a:highlight>
                <a:latin typeface="Calibri" panose="020F0502020204030204" pitchFamily="34" charset="0"/>
                <a:ea typeface="Times New Roman" panose="02020603050405020304" pitchFamily="18" charset="0"/>
                <a:cs typeface="Calibri" panose="020F0502020204030204" pitchFamily="34" charset="0"/>
              </a:rPr>
              <a:t>:  yes, no.  Yes what type:__________</a:t>
            </a:r>
            <a:endParaRPr lang="en-US" sz="1800" kern="100" dirty="0">
              <a:effectLst/>
              <a:highlight>
                <a:srgbClr val="FFFFFF"/>
              </a:highlight>
              <a:latin typeface="Calibri" panose="020F0502020204030204" pitchFamily="34" charset="0"/>
              <a:ea typeface="Calibri" panose="020F0502020204030204" pitchFamily="34" charset="0"/>
              <a:cs typeface="Times New Roman" panose="02020603050405020304" pitchFamily="18" charset="0"/>
            </a:endParaRPr>
          </a:p>
          <a:p>
            <a:pPr marL="0" marR="0" algn="just">
              <a:lnSpc>
                <a:spcPct val="107000"/>
              </a:lnSpc>
              <a:spcBef>
                <a:spcPts val="0"/>
              </a:spcBef>
              <a:spcAft>
                <a:spcPts val="800"/>
              </a:spcAft>
            </a:pPr>
            <a:r>
              <a:rPr lang="en-US" sz="1800" b="1" u="sng" kern="0" dirty="0">
                <a:solidFill>
                  <a:srgbClr val="222222"/>
                </a:solidFill>
                <a:effectLst/>
                <a:highlight>
                  <a:srgbClr val="FFFF00"/>
                </a:highlight>
                <a:latin typeface="Calibri" panose="020F0502020204030204" pitchFamily="34" charset="0"/>
                <a:ea typeface="Times New Roman" panose="02020603050405020304" pitchFamily="18" charset="0"/>
                <a:cs typeface="Calibri" panose="020F0502020204030204" pitchFamily="34" charset="0"/>
              </a:rPr>
              <a:t>Quantity needed</a:t>
            </a:r>
            <a:r>
              <a:rPr lang="en-US" sz="1800" kern="0" dirty="0">
                <a:solidFill>
                  <a:srgbClr val="222222"/>
                </a:solidFill>
                <a:effectLst/>
                <a:highlight>
                  <a:srgbClr val="FFFFFF"/>
                </a:highlight>
                <a:latin typeface="Calibri" panose="020F0502020204030204" pitchFamily="34" charset="0"/>
                <a:ea typeface="Times New Roman" panose="02020603050405020304" pitchFamily="18" charset="0"/>
                <a:cs typeface="Calibri" panose="020F0502020204030204" pitchFamily="34" charset="0"/>
              </a:rPr>
              <a:t>: 1, 2, 3 (every 6 months, per body part) day time and 2 every 2 years for night time</a:t>
            </a:r>
            <a:endParaRPr lang="en-US" sz="1800" kern="100" dirty="0">
              <a:effectLst/>
              <a:highlight>
                <a:srgbClr val="FFFFFF"/>
              </a:highlight>
              <a:latin typeface="Calibri" panose="020F0502020204030204" pitchFamily="34" charset="0"/>
              <a:ea typeface="Calibri" panose="020F0502020204030204" pitchFamily="34" charset="0"/>
              <a:cs typeface="Times New Roman" panose="02020603050405020304" pitchFamily="18" charset="0"/>
            </a:endParaRPr>
          </a:p>
          <a:p>
            <a:pPr marL="0" marR="0" algn="just">
              <a:lnSpc>
                <a:spcPct val="107000"/>
              </a:lnSpc>
              <a:spcBef>
                <a:spcPts val="0"/>
              </a:spcBef>
              <a:spcAft>
                <a:spcPts val="800"/>
              </a:spcAft>
            </a:pPr>
            <a:r>
              <a:rPr lang="en-US" sz="1800" b="1" u="sng" kern="0" dirty="0">
                <a:solidFill>
                  <a:srgbClr val="222222"/>
                </a:solidFill>
                <a:effectLst/>
                <a:highlight>
                  <a:srgbClr val="FFFF00"/>
                </a:highlight>
                <a:latin typeface="Calibri" panose="020F0502020204030204" pitchFamily="34" charset="0"/>
                <a:ea typeface="Times New Roman" panose="02020603050405020304" pitchFamily="18" charset="0"/>
                <a:cs typeface="Calibri" panose="020F0502020204030204" pitchFamily="34" charset="0"/>
              </a:rPr>
              <a:t>Why does the pt need this product</a:t>
            </a:r>
            <a:r>
              <a:rPr lang="en-US" sz="1800" kern="0" dirty="0">
                <a:solidFill>
                  <a:srgbClr val="222222"/>
                </a:solidFill>
                <a:effectLst/>
                <a:highlight>
                  <a:srgbClr val="FFFF00"/>
                </a:highlight>
                <a:latin typeface="Calibri" panose="020F0502020204030204" pitchFamily="34" charset="0"/>
                <a:ea typeface="Times New Roman" panose="02020603050405020304" pitchFamily="18" charset="0"/>
                <a:cs typeface="Calibri" panose="020F0502020204030204" pitchFamily="34" charset="0"/>
              </a:rPr>
              <a:t>:</a:t>
            </a:r>
            <a:r>
              <a:rPr lang="en-US" sz="1800" kern="0" dirty="0">
                <a:solidFill>
                  <a:srgbClr val="222222"/>
                </a:solidFill>
                <a:effectLst/>
                <a:highlight>
                  <a:srgbClr val="FFFFFF"/>
                </a:highlight>
                <a:latin typeface="Calibri" panose="020F0502020204030204" pitchFamily="34" charset="0"/>
                <a:ea typeface="Times New Roman" panose="02020603050405020304" pitchFamily="18" charset="0"/>
                <a:cs typeface="Calibri" panose="020F0502020204030204" pitchFamily="34" charset="0"/>
              </a:rPr>
              <a:t>  specifics on why the pt needs it and also why the options are listed</a:t>
            </a:r>
            <a:endParaRPr lang="en-US" sz="1800" kern="100" dirty="0">
              <a:effectLst/>
              <a:highlight>
                <a:srgbClr val="FFFFFF"/>
              </a:highligh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
        <p:nvSpPr>
          <p:cNvPr id="4" name="Footer Placeholder 3">
            <a:extLst>
              <a:ext uri="{FF2B5EF4-FFF2-40B4-BE49-F238E27FC236}">
                <a16:creationId xmlns:a16="http://schemas.microsoft.com/office/drawing/2014/main" id="{973D4C96-70BE-0DCC-E51D-4851ABF6FC08}"/>
              </a:ext>
            </a:extLst>
          </p:cNvPr>
          <p:cNvSpPr>
            <a:spLocks noGrp="1"/>
          </p:cNvSpPr>
          <p:nvPr>
            <p:ph type="ftr" sz="quarter" idx="11"/>
          </p:nvPr>
        </p:nvSpPr>
        <p:spPr>
          <a:xfrm>
            <a:off x="3823218" y="6358948"/>
            <a:ext cx="4545563" cy="365125"/>
          </a:xfrm>
        </p:spPr>
        <p:txBody>
          <a:bodyPr/>
          <a:lstStyle/>
          <a:p>
            <a:r>
              <a:rPr lang="en-US" dirty="0"/>
              <a:t>© Klose Training Chronic Edema and Lymphedema Certification 2024</a:t>
            </a:r>
          </a:p>
        </p:txBody>
      </p:sp>
      <p:pic>
        <p:nvPicPr>
          <p:cNvPr id="5" name="Picture 4">
            <a:extLst>
              <a:ext uri="{FF2B5EF4-FFF2-40B4-BE49-F238E27FC236}">
                <a16:creationId xmlns:a16="http://schemas.microsoft.com/office/drawing/2014/main" id="{DB401DE4-BC73-42CF-AC6B-6C9B21DBD66F}"/>
              </a:ext>
            </a:extLst>
          </p:cNvPr>
          <p:cNvPicPr>
            <a:picLocks noChangeAspect="1"/>
          </p:cNvPicPr>
          <p:nvPr/>
        </p:nvPicPr>
        <p:blipFill>
          <a:blip r:embed="rId2"/>
          <a:stretch>
            <a:fillRect/>
          </a:stretch>
        </p:blipFill>
        <p:spPr>
          <a:xfrm>
            <a:off x="11119122" y="6054846"/>
            <a:ext cx="777267" cy="608203"/>
          </a:xfrm>
          <a:prstGeom prst="rect">
            <a:avLst/>
          </a:prstGeom>
        </p:spPr>
      </p:pic>
    </p:spTree>
    <p:extLst>
      <p:ext uri="{BB962C8B-B14F-4D97-AF65-F5344CB8AC3E}">
        <p14:creationId xmlns:p14="http://schemas.microsoft.com/office/powerpoint/2010/main" val="273427547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580FFE-2116-F4E7-E1A8-09218C47EAA0}"/>
              </a:ext>
            </a:extLst>
          </p:cNvPr>
          <p:cNvSpPr>
            <a:spLocks noGrp="1"/>
          </p:cNvSpPr>
          <p:nvPr>
            <p:ph type="title"/>
          </p:nvPr>
        </p:nvSpPr>
        <p:spPr/>
        <p:txBody>
          <a:bodyPr/>
          <a:lstStyle/>
          <a:p>
            <a:r>
              <a:rPr lang="en-US" b="1" dirty="0"/>
              <a:t>Justify your “why”</a:t>
            </a:r>
          </a:p>
        </p:txBody>
      </p:sp>
      <p:sp>
        <p:nvSpPr>
          <p:cNvPr id="3" name="Content Placeholder 2">
            <a:extLst>
              <a:ext uri="{FF2B5EF4-FFF2-40B4-BE49-F238E27FC236}">
                <a16:creationId xmlns:a16="http://schemas.microsoft.com/office/drawing/2014/main" id="{24DFE09F-4E52-78E1-F731-65A391CDC4C8}"/>
              </a:ext>
            </a:extLst>
          </p:cNvPr>
          <p:cNvSpPr>
            <a:spLocks noGrp="1"/>
          </p:cNvSpPr>
          <p:nvPr>
            <p:ph idx="1"/>
          </p:nvPr>
        </p:nvSpPr>
        <p:spPr>
          <a:xfrm>
            <a:off x="690418" y="1502353"/>
            <a:ext cx="10515600" cy="4351338"/>
          </a:xfrm>
        </p:spPr>
        <p:txBody>
          <a:bodyPr>
            <a:normAutofit fontScale="85000" lnSpcReduction="20000"/>
          </a:bodyPr>
          <a:lstStyle/>
          <a:p>
            <a:r>
              <a:rPr lang="en-US" sz="2400" dirty="0"/>
              <a:t>Explain “why” your patient needs this product:</a:t>
            </a:r>
          </a:p>
          <a:p>
            <a:pPr marL="0" indent="0">
              <a:buNone/>
            </a:pPr>
            <a:endParaRPr lang="en-US" sz="2400" dirty="0"/>
          </a:p>
          <a:p>
            <a:pPr marL="0" marR="0" algn="just">
              <a:lnSpc>
                <a:spcPct val="107000"/>
              </a:lnSpc>
              <a:spcBef>
                <a:spcPts val="0"/>
              </a:spcBef>
              <a:spcAft>
                <a:spcPts val="800"/>
              </a:spcAft>
            </a:pPr>
            <a:r>
              <a:rPr lang="en-US" sz="2400" kern="0" dirty="0">
                <a:solidFill>
                  <a:srgbClr val="222222"/>
                </a:solidFill>
                <a:effectLst/>
                <a:highlight>
                  <a:srgbClr val="FFFFFF"/>
                </a:highlight>
                <a:latin typeface="Calibri" panose="020F0502020204030204" pitchFamily="34" charset="0"/>
                <a:ea typeface="Times New Roman" panose="02020603050405020304" pitchFamily="18" charset="0"/>
                <a:cs typeface="Calibri" panose="020F0502020204030204" pitchFamily="34" charset="0"/>
              </a:rPr>
              <a:t>Lymphedema is a chronic condition; non-curable:  needs to be managed with proper compression gradient products day and night time; reduce progression of disease; reduce cellulitis infections….</a:t>
            </a:r>
          </a:p>
          <a:p>
            <a:pPr marL="0" marR="0" indent="0" algn="just">
              <a:lnSpc>
                <a:spcPct val="107000"/>
              </a:lnSpc>
              <a:spcBef>
                <a:spcPts val="0"/>
              </a:spcBef>
              <a:spcAft>
                <a:spcPts val="800"/>
              </a:spcAft>
              <a:buNone/>
            </a:pPr>
            <a:endParaRPr lang="en-US" sz="2400" kern="100" dirty="0">
              <a:effectLst/>
              <a:highlight>
                <a:srgbClr val="FFFFFF"/>
              </a:highlight>
              <a:latin typeface="Calibri" panose="020F0502020204030204" pitchFamily="34" charset="0"/>
              <a:ea typeface="Calibri" panose="020F0502020204030204" pitchFamily="34" charset="0"/>
              <a:cs typeface="Times New Roman" panose="02020603050405020304" pitchFamily="18" charset="0"/>
            </a:endParaRPr>
          </a:p>
          <a:p>
            <a:pPr marL="0" marR="0" algn="just">
              <a:lnSpc>
                <a:spcPct val="107000"/>
              </a:lnSpc>
              <a:spcBef>
                <a:spcPts val="0"/>
              </a:spcBef>
              <a:spcAft>
                <a:spcPts val="800"/>
              </a:spcAft>
            </a:pPr>
            <a:r>
              <a:rPr lang="en-US" sz="2400" u="none" strike="noStrike" kern="0" dirty="0">
                <a:solidFill>
                  <a:srgbClr val="222222"/>
                </a:solidFill>
                <a:effectLst/>
                <a:highlight>
                  <a:srgbClr val="FFFFFF"/>
                </a:highlight>
                <a:latin typeface="Calibri" panose="020F0502020204030204" pitchFamily="34" charset="0"/>
                <a:ea typeface="Times New Roman" panose="02020603050405020304" pitchFamily="18" charset="0"/>
                <a:cs typeface="Calibri" panose="020F0502020204030204" pitchFamily="34" charset="0"/>
              </a:rPr>
              <a:t> Pt with Stage __ lymphedema and needs constant management of lymphedema with_____</a:t>
            </a:r>
          </a:p>
          <a:p>
            <a:pPr marL="0" marR="0" indent="0" algn="just">
              <a:lnSpc>
                <a:spcPct val="107000"/>
              </a:lnSpc>
              <a:spcBef>
                <a:spcPts val="0"/>
              </a:spcBef>
              <a:spcAft>
                <a:spcPts val="800"/>
              </a:spcAft>
              <a:buNone/>
            </a:pPr>
            <a:endParaRPr lang="en-US" sz="2400" u="none" strike="noStrike" kern="0" dirty="0">
              <a:solidFill>
                <a:srgbClr val="222222"/>
              </a:solidFill>
              <a:effectLst/>
              <a:highlight>
                <a:srgbClr val="FFFFFF"/>
              </a:highlight>
              <a:latin typeface="Calibri" panose="020F0502020204030204" pitchFamily="34" charset="0"/>
              <a:ea typeface="Times New Roman" panose="02020603050405020304" pitchFamily="18" charset="0"/>
              <a:cs typeface="Calibri" panose="020F0502020204030204" pitchFamily="34" charset="0"/>
            </a:endParaRPr>
          </a:p>
          <a:p>
            <a:pPr marL="0" marR="0" algn="just">
              <a:lnSpc>
                <a:spcPct val="107000"/>
              </a:lnSpc>
              <a:spcBef>
                <a:spcPts val="0"/>
              </a:spcBef>
              <a:spcAft>
                <a:spcPts val="800"/>
              </a:spcAft>
            </a:pPr>
            <a:r>
              <a:rPr lang="en-US" sz="2400" kern="0" dirty="0">
                <a:solidFill>
                  <a:srgbClr val="222222"/>
                </a:solidFill>
                <a:highlight>
                  <a:srgbClr val="FFFFFF"/>
                </a:highlight>
                <a:latin typeface="Calibri" panose="020F0502020204030204" pitchFamily="34" charset="0"/>
                <a:ea typeface="Calibri" panose="020F0502020204030204" pitchFamily="34" charset="0"/>
                <a:cs typeface="Calibri" panose="020F0502020204030204" pitchFamily="34" charset="0"/>
              </a:rPr>
              <a:t>Pt requires finger spacers in night time compression to allow compression on each individual finger and prevent finger maceration</a:t>
            </a:r>
          </a:p>
          <a:p>
            <a:pPr marL="0" marR="0" indent="0" algn="just">
              <a:lnSpc>
                <a:spcPct val="107000"/>
              </a:lnSpc>
              <a:spcBef>
                <a:spcPts val="0"/>
              </a:spcBef>
              <a:spcAft>
                <a:spcPts val="800"/>
              </a:spcAft>
              <a:buNone/>
            </a:pPr>
            <a:endParaRPr lang="en-US" sz="2400" kern="0" dirty="0">
              <a:solidFill>
                <a:srgbClr val="222222"/>
              </a:solidFill>
              <a:highlight>
                <a:srgbClr val="FFFFFF"/>
              </a:highlight>
              <a:latin typeface="Calibri" panose="020F0502020204030204" pitchFamily="34" charset="0"/>
              <a:ea typeface="Calibri" panose="020F0502020204030204" pitchFamily="34" charset="0"/>
              <a:cs typeface="Calibri" panose="020F0502020204030204" pitchFamily="34" charset="0"/>
            </a:endParaRPr>
          </a:p>
          <a:p>
            <a:pPr marL="0" marR="0" algn="just">
              <a:lnSpc>
                <a:spcPct val="107000"/>
              </a:lnSpc>
              <a:spcBef>
                <a:spcPts val="0"/>
              </a:spcBef>
              <a:spcAft>
                <a:spcPts val="800"/>
              </a:spcAft>
            </a:pPr>
            <a:r>
              <a:rPr lang="en-US" sz="2400" kern="0" dirty="0">
                <a:solidFill>
                  <a:srgbClr val="222222"/>
                </a:solidFill>
                <a:effectLst/>
                <a:highlight>
                  <a:srgbClr val="FFFFFF"/>
                </a:highlight>
                <a:latin typeface="Calibri" panose="020F0502020204030204" pitchFamily="34" charset="0"/>
                <a:ea typeface="Calibri" panose="020F0502020204030204" pitchFamily="34" charset="0"/>
                <a:cs typeface="Calibri" panose="020F0502020204030204" pitchFamily="34" charset="0"/>
              </a:rPr>
              <a:t>Comfort Zone</a:t>
            </a:r>
            <a:r>
              <a:rPr lang="en-US" sz="2400" kern="0" dirty="0">
                <a:solidFill>
                  <a:srgbClr val="222222"/>
                </a:solidFill>
                <a:highlight>
                  <a:srgbClr val="FFFFFF"/>
                </a:highlight>
                <a:latin typeface="Calibri" panose="020F0502020204030204" pitchFamily="34" charset="0"/>
                <a:ea typeface="Calibri" panose="020F0502020204030204" pitchFamily="34" charset="0"/>
                <a:cs typeface="Calibri" panose="020F0502020204030204" pitchFamily="34" charset="0"/>
              </a:rPr>
              <a:t> / Functional Zone at knee is needed to allow pt to preform daily work duties of _________ and prevent knee irritation</a:t>
            </a:r>
            <a:endParaRPr lang="en-US" sz="2400" kern="100" dirty="0">
              <a:effectLst/>
              <a:highlight>
                <a:srgbClr val="FFFFFF"/>
              </a:highlight>
              <a:latin typeface="Calibri" panose="020F0502020204030204" pitchFamily="34" charset="0"/>
              <a:ea typeface="Calibri" panose="020F0502020204030204" pitchFamily="34" charset="0"/>
              <a:cs typeface="Times New Roman" panose="02020603050405020304" pitchFamily="18" charset="0"/>
            </a:endParaRPr>
          </a:p>
          <a:p>
            <a:pPr marL="0" marR="0" indent="0" algn="just">
              <a:lnSpc>
                <a:spcPct val="107000"/>
              </a:lnSpc>
              <a:spcBef>
                <a:spcPts val="0"/>
              </a:spcBef>
              <a:spcAft>
                <a:spcPts val="800"/>
              </a:spcAft>
              <a:buNone/>
            </a:pPr>
            <a:endParaRPr lang="en-US" sz="2400" kern="100" dirty="0">
              <a:effectLst/>
              <a:highlight>
                <a:srgbClr val="FFFFFF"/>
              </a:highlight>
              <a:latin typeface="Calibri" panose="020F0502020204030204" pitchFamily="34" charset="0"/>
              <a:ea typeface="Calibri" panose="020F0502020204030204" pitchFamily="34" charset="0"/>
              <a:cs typeface="Times New Roman" panose="02020603050405020304" pitchFamily="18" charset="0"/>
            </a:endParaRPr>
          </a:p>
          <a:p>
            <a:pPr lvl="1"/>
            <a:endParaRPr lang="en-US" dirty="0"/>
          </a:p>
          <a:p>
            <a:endParaRPr lang="en-US" dirty="0"/>
          </a:p>
        </p:txBody>
      </p:sp>
      <p:sp>
        <p:nvSpPr>
          <p:cNvPr id="4" name="Footer Placeholder 3">
            <a:extLst>
              <a:ext uri="{FF2B5EF4-FFF2-40B4-BE49-F238E27FC236}">
                <a16:creationId xmlns:a16="http://schemas.microsoft.com/office/drawing/2014/main" id="{BE703140-33DD-A4A7-07B8-98F31030F13E}"/>
              </a:ext>
            </a:extLst>
          </p:cNvPr>
          <p:cNvSpPr>
            <a:spLocks noGrp="1"/>
          </p:cNvSpPr>
          <p:nvPr>
            <p:ph type="ftr" sz="quarter" idx="11"/>
          </p:nvPr>
        </p:nvSpPr>
        <p:spPr>
          <a:xfrm>
            <a:off x="3837214" y="6310312"/>
            <a:ext cx="4517571" cy="365125"/>
          </a:xfrm>
        </p:spPr>
        <p:txBody>
          <a:bodyPr/>
          <a:lstStyle/>
          <a:p>
            <a:r>
              <a:rPr lang="en-US" dirty="0"/>
              <a:t>© Klose Training Chronic Edema and Lymphedema Certification 2024</a:t>
            </a:r>
          </a:p>
        </p:txBody>
      </p:sp>
      <p:pic>
        <p:nvPicPr>
          <p:cNvPr id="5" name="Picture 4">
            <a:extLst>
              <a:ext uri="{FF2B5EF4-FFF2-40B4-BE49-F238E27FC236}">
                <a16:creationId xmlns:a16="http://schemas.microsoft.com/office/drawing/2014/main" id="{DB401DE4-BC73-42CF-AC6B-6C9B21DBD66F}"/>
              </a:ext>
            </a:extLst>
          </p:cNvPr>
          <p:cNvPicPr>
            <a:picLocks noChangeAspect="1"/>
          </p:cNvPicPr>
          <p:nvPr/>
        </p:nvPicPr>
        <p:blipFill>
          <a:blip r:embed="rId2"/>
          <a:stretch>
            <a:fillRect/>
          </a:stretch>
        </p:blipFill>
        <p:spPr>
          <a:xfrm>
            <a:off x="10965166" y="6006210"/>
            <a:ext cx="777267" cy="608203"/>
          </a:xfrm>
          <a:prstGeom prst="rect">
            <a:avLst/>
          </a:prstGeom>
        </p:spPr>
      </p:pic>
    </p:spTree>
    <p:extLst>
      <p:ext uri="{BB962C8B-B14F-4D97-AF65-F5344CB8AC3E}">
        <p14:creationId xmlns:p14="http://schemas.microsoft.com/office/powerpoint/2010/main" val="22479025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60358F-90FC-9316-B448-E7C77807F96D}"/>
              </a:ext>
            </a:extLst>
          </p:cNvPr>
          <p:cNvSpPr>
            <a:spLocks noGrp="1"/>
          </p:cNvSpPr>
          <p:nvPr>
            <p:ph type="title"/>
          </p:nvPr>
        </p:nvSpPr>
        <p:spPr/>
        <p:txBody>
          <a:bodyPr/>
          <a:lstStyle/>
          <a:p>
            <a:r>
              <a:rPr lang="en-US" b="1" dirty="0"/>
              <a:t>Example of “why”</a:t>
            </a:r>
          </a:p>
        </p:txBody>
      </p:sp>
      <p:sp>
        <p:nvSpPr>
          <p:cNvPr id="3" name="Content Placeholder 2">
            <a:extLst>
              <a:ext uri="{FF2B5EF4-FFF2-40B4-BE49-F238E27FC236}">
                <a16:creationId xmlns:a16="http://schemas.microsoft.com/office/drawing/2014/main" id="{836BF3DC-3F92-BD05-B8AE-3450CE5E6077}"/>
              </a:ext>
            </a:extLst>
          </p:cNvPr>
          <p:cNvSpPr>
            <a:spLocks noGrp="1"/>
          </p:cNvSpPr>
          <p:nvPr>
            <p:ph idx="1"/>
          </p:nvPr>
        </p:nvSpPr>
        <p:spPr/>
        <p:txBody>
          <a:bodyPr>
            <a:normAutofit lnSpcReduction="10000"/>
          </a:bodyPr>
          <a:lstStyle/>
          <a:p>
            <a:pPr marL="0" marR="0">
              <a:lnSpc>
                <a:spcPct val="107000"/>
              </a:lnSpc>
              <a:spcBef>
                <a:spcPts val="0"/>
              </a:spcBef>
              <a:spcAft>
                <a:spcPts val="800"/>
              </a:spcAft>
            </a:pPr>
            <a:r>
              <a:rPr lang="en-US" sz="2400" kern="100" dirty="0">
                <a:effectLst/>
                <a:latin typeface="Calibri" panose="020F0502020204030204" pitchFamily="34" charset="0"/>
                <a:ea typeface="Calibri" panose="020F0502020204030204" pitchFamily="34" charset="0"/>
                <a:cs typeface="Times New Roman" panose="02020603050405020304" pitchFamily="18" charset="0"/>
              </a:rPr>
              <a:t>This patient with I97.2 post mastectomy lymphedema with moderate Stage III Lymphedema (John Hopkins Staging), in left Upper extremity. Patient will need custom flat knit Jobst </a:t>
            </a:r>
            <a:r>
              <a:rPr lang="en-US" sz="2400" kern="100" dirty="0" err="1">
                <a:effectLst/>
                <a:latin typeface="Calibri" panose="020F0502020204030204" pitchFamily="34" charset="0"/>
                <a:ea typeface="Calibri" panose="020F0502020204030204" pitchFamily="34" charset="0"/>
                <a:cs typeface="Times New Roman" panose="02020603050405020304" pitchFamily="18" charset="0"/>
              </a:rPr>
              <a:t>Elvarex</a:t>
            </a:r>
            <a:r>
              <a:rPr lang="en-US" sz="2400" kern="100" dirty="0">
                <a:effectLst/>
                <a:latin typeface="Calibri" panose="020F0502020204030204" pitchFamily="34" charset="0"/>
                <a:ea typeface="Calibri" panose="020F0502020204030204" pitchFamily="34" charset="0"/>
                <a:cs typeface="Times New Roman" panose="02020603050405020304" pitchFamily="18" charset="0"/>
              </a:rPr>
              <a:t> compression garment sleeve and </a:t>
            </a:r>
            <a:r>
              <a:rPr lang="en-US" sz="2400" kern="100" dirty="0" err="1">
                <a:effectLst/>
                <a:latin typeface="Calibri" panose="020F0502020204030204" pitchFamily="34" charset="0"/>
                <a:ea typeface="Calibri" panose="020F0502020204030204" pitchFamily="34" charset="0"/>
                <a:cs typeface="Times New Roman" panose="02020603050405020304" pitchFamily="18" charset="0"/>
              </a:rPr>
              <a:t>Elvarex</a:t>
            </a:r>
            <a:r>
              <a:rPr lang="en-US" sz="2400" kern="100" dirty="0">
                <a:effectLst/>
                <a:latin typeface="Calibri" panose="020F0502020204030204" pitchFamily="34" charset="0"/>
                <a:ea typeface="Calibri" panose="020F0502020204030204" pitchFamily="34" charset="0"/>
                <a:cs typeface="Times New Roman" panose="02020603050405020304" pitchFamily="18" charset="0"/>
              </a:rPr>
              <a:t> Plus glove, both CCL 2 23-32mmHg. Patient will need 5cm silicone band on top to assist with holding compression sleeve in place. Comfort Zone on elbow to allow ease of elbow motion for ADL's and functional activity. Due to severity and recurrent infections (3-4 per year) and lymphedema being a chronic condition, patient will need a L&amp;R night time Tribute original profile, with Chevron channels. Patient will require pull up loops to allow ease of donning and independence of donning. Due to hand and finger lymphedema patient will need finger spacers to allow for compression on fingers with Tribute product. </a:t>
            </a:r>
            <a:r>
              <a:rPr lang="en-US" sz="2400" b="1" i="1" kern="100" dirty="0">
                <a:effectLst/>
                <a:latin typeface="Calibri" panose="020F0502020204030204" pitchFamily="34" charset="0"/>
                <a:ea typeface="Calibri" panose="020F0502020204030204" pitchFamily="34" charset="0"/>
                <a:cs typeface="Times New Roman" panose="02020603050405020304" pitchFamily="18" charset="0"/>
              </a:rPr>
              <a:t> </a:t>
            </a:r>
            <a:endParaRPr lang="en-US" sz="2400" kern="1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
        <p:nvSpPr>
          <p:cNvPr id="4" name="Footer Placeholder 3">
            <a:extLst>
              <a:ext uri="{FF2B5EF4-FFF2-40B4-BE49-F238E27FC236}">
                <a16:creationId xmlns:a16="http://schemas.microsoft.com/office/drawing/2014/main" id="{588E34A0-0967-1921-3DC4-5FCB4FEB04E8}"/>
              </a:ext>
            </a:extLst>
          </p:cNvPr>
          <p:cNvSpPr>
            <a:spLocks noGrp="1"/>
          </p:cNvSpPr>
          <p:nvPr>
            <p:ph type="ftr" sz="quarter" idx="11"/>
          </p:nvPr>
        </p:nvSpPr>
        <p:spPr>
          <a:xfrm>
            <a:off x="3762569" y="6311900"/>
            <a:ext cx="4666861" cy="365125"/>
          </a:xfrm>
        </p:spPr>
        <p:txBody>
          <a:bodyPr/>
          <a:lstStyle/>
          <a:p>
            <a:r>
              <a:rPr lang="en-US" dirty="0"/>
              <a:t>© Klose Training Chronic Edema and Lymphedema Certification 2024</a:t>
            </a:r>
          </a:p>
        </p:txBody>
      </p:sp>
      <p:pic>
        <p:nvPicPr>
          <p:cNvPr id="5" name="Picture 4">
            <a:extLst>
              <a:ext uri="{FF2B5EF4-FFF2-40B4-BE49-F238E27FC236}">
                <a16:creationId xmlns:a16="http://schemas.microsoft.com/office/drawing/2014/main" id="{DB401DE4-BC73-42CF-AC6B-6C9B21DBD66F}"/>
              </a:ext>
            </a:extLst>
          </p:cNvPr>
          <p:cNvPicPr>
            <a:picLocks noChangeAspect="1"/>
          </p:cNvPicPr>
          <p:nvPr/>
        </p:nvPicPr>
        <p:blipFill>
          <a:blip r:embed="rId2"/>
          <a:stretch>
            <a:fillRect/>
          </a:stretch>
        </p:blipFill>
        <p:spPr>
          <a:xfrm>
            <a:off x="10867196" y="6007798"/>
            <a:ext cx="777267" cy="608203"/>
          </a:xfrm>
          <a:prstGeom prst="rect">
            <a:avLst/>
          </a:prstGeom>
        </p:spPr>
      </p:pic>
    </p:spTree>
    <p:extLst>
      <p:ext uri="{BB962C8B-B14F-4D97-AF65-F5344CB8AC3E}">
        <p14:creationId xmlns:p14="http://schemas.microsoft.com/office/powerpoint/2010/main" val="123900928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F8D70E-7442-32F1-5743-DFD0B9A8A7A2}"/>
              </a:ext>
            </a:extLst>
          </p:cNvPr>
          <p:cNvSpPr>
            <a:spLocks noGrp="1"/>
          </p:cNvSpPr>
          <p:nvPr>
            <p:ph type="title"/>
          </p:nvPr>
        </p:nvSpPr>
        <p:spPr/>
        <p:txBody>
          <a:bodyPr/>
          <a:lstStyle/>
          <a:p>
            <a:r>
              <a:rPr lang="en-US" b="1" dirty="0"/>
              <a:t>LTA 2024</a:t>
            </a:r>
          </a:p>
        </p:txBody>
      </p:sp>
      <p:sp>
        <p:nvSpPr>
          <p:cNvPr id="3" name="Content Placeholder 2">
            <a:extLst>
              <a:ext uri="{FF2B5EF4-FFF2-40B4-BE49-F238E27FC236}">
                <a16:creationId xmlns:a16="http://schemas.microsoft.com/office/drawing/2014/main" id="{EBECCEA5-9040-3674-30D9-CD312197C702}"/>
              </a:ext>
            </a:extLst>
          </p:cNvPr>
          <p:cNvSpPr>
            <a:spLocks noGrp="1"/>
          </p:cNvSpPr>
          <p:nvPr>
            <p:ph idx="1"/>
          </p:nvPr>
        </p:nvSpPr>
        <p:spPr/>
        <p:txBody>
          <a:bodyPr>
            <a:normAutofit fontScale="92500"/>
          </a:bodyPr>
          <a:lstStyle/>
          <a:p>
            <a:r>
              <a:rPr lang="en-US" sz="3600" b="1" u="sng" kern="0" dirty="0">
                <a:solidFill>
                  <a:srgbClr val="222222"/>
                </a:solidFill>
                <a:effectLst/>
                <a:highlight>
                  <a:srgbClr val="FFFF00"/>
                </a:highlight>
                <a:ea typeface="Times New Roman" panose="02020603050405020304" pitchFamily="18" charset="0"/>
                <a:cs typeface="Calibri" panose="020F0502020204030204" pitchFamily="34" charset="0"/>
              </a:rPr>
              <a:t>Physician’s referral</a:t>
            </a:r>
            <a:r>
              <a:rPr lang="en-US" sz="3600" kern="0" dirty="0">
                <a:solidFill>
                  <a:srgbClr val="222222"/>
                </a:solidFill>
                <a:effectLst/>
                <a:highlight>
                  <a:srgbClr val="FFFFFF"/>
                </a:highlight>
                <a:ea typeface="Times New Roman" panose="02020603050405020304" pitchFamily="18" charset="0"/>
                <a:cs typeface="Calibri" panose="020F0502020204030204" pitchFamily="34" charset="0"/>
              </a:rPr>
              <a:t> needs to match what you are ordering with:</a:t>
            </a:r>
          </a:p>
          <a:p>
            <a:r>
              <a:rPr lang="en-US" sz="3600" kern="0" dirty="0">
                <a:solidFill>
                  <a:srgbClr val="222222"/>
                </a:solidFill>
                <a:highlight>
                  <a:srgbClr val="FFFFFF"/>
                </a:highlight>
                <a:ea typeface="Times New Roman" panose="02020603050405020304" pitchFamily="18" charset="0"/>
                <a:cs typeface="Calibri" panose="020F0502020204030204" pitchFamily="34" charset="0"/>
              </a:rPr>
              <a:t>Diagnosis Code (the same ICD-10 as on your evaluation)</a:t>
            </a:r>
          </a:p>
          <a:p>
            <a:r>
              <a:rPr lang="en-US" sz="3600" kern="0" dirty="0">
                <a:solidFill>
                  <a:srgbClr val="222222"/>
                </a:solidFill>
                <a:effectLst/>
                <a:highlight>
                  <a:srgbClr val="FFFFFF"/>
                </a:highlight>
                <a:ea typeface="Times New Roman" panose="02020603050405020304" pitchFamily="18" charset="0"/>
                <a:cs typeface="Calibri" panose="020F0502020204030204" pitchFamily="34" charset="0"/>
              </a:rPr>
              <a:t>Compression Product(s)</a:t>
            </a:r>
          </a:p>
          <a:p>
            <a:pPr lvl="1"/>
            <a:r>
              <a:rPr lang="en-US" sz="3200" kern="0" dirty="0">
                <a:solidFill>
                  <a:srgbClr val="222222"/>
                </a:solidFill>
                <a:effectLst/>
                <a:highlight>
                  <a:srgbClr val="FFFFFF"/>
                </a:highlight>
                <a:ea typeface="Times New Roman" panose="02020603050405020304" pitchFamily="18" charset="0"/>
                <a:cs typeface="Calibri" panose="020F0502020204030204" pitchFamily="34" charset="0"/>
              </a:rPr>
              <a:t>Body Part (</a:t>
            </a:r>
            <a:r>
              <a:rPr lang="en-US" sz="3200" kern="0" dirty="0" err="1">
                <a:solidFill>
                  <a:srgbClr val="222222"/>
                </a:solidFill>
                <a:effectLst/>
                <a:highlight>
                  <a:srgbClr val="FFFFFF"/>
                </a:highlight>
                <a:ea typeface="Times New Roman" panose="02020603050405020304" pitchFamily="18" charset="0"/>
                <a:cs typeface="Calibri" panose="020F0502020204030204" pitchFamily="34" charset="0"/>
              </a:rPr>
              <a:t>ie</a:t>
            </a:r>
            <a:r>
              <a:rPr lang="en-US" sz="3200" kern="0" dirty="0">
                <a:solidFill>
                  <a:srgbClr val="222222"/>
                </a:solidFill>
                <a:effectLst/>
                <a:highlight>
                  <a:srgbClr val="FFFFFF"/>
                </a:highlight>
                <a:ea typeface="Times New Roman" panose="02020603050405020304" pitchFamily="18" charset="0"/>
                <a:cs typeface="Calibri" panose="020F0502020204030204" pitchFamily="34" charset="0"/>
              </a:rPr>
              <a:t>: left arm and hand)</a:t>
            </a:r>
          </a:p>
          <a:p>
            <a:pPr lvl="1"/>
            <a:r>
              <a:rPr lang="en-US" sz="3200" kern="0" dirty="0">
                <a:solidFill>
                  <a:srgbClr val="222222"/>
                </a:solidFill>
                <a:effectLst/>
                <a:highlight>
                  <a:srgbClr val="FFFFFF"/>
                </a:highlight>
                <a:ea typeface="Times New Roman" panose="02020603050405020304" pitchFamily="18" charset="0"/>
                <a:cs typeface="Calibri" panose="020F0502020204030204" pitchFamily="34" charset="0"/>
              </a:rPr>
              <a:t>Style of product (</a:t>
            </a:r>
            <a:r>
              <a:rPr lang="en-US" sz="3200" kern="0" dirty="0" err="1">
                <a:solidFill>
                  <a:srgbClr val="222222"/>
                </a:solidFill>
                <a:effectLst/>
                <a:highlight>
                  <a:srgbClr val="FFFFFF"/>
                </a:highlight>
                <a:ea typeface="Times New Roman" panose="02020603050405020304" pitchFamily="18" charset="0"/>
                <a:cs typeface="Calibri" panose="020F0502020204030204" pitchFamily="34" charset="0"/>
              </a:rPr>
              <a:t>ie</a:t>
            </a:r>
            <a:r>
              <a:rPr lang="en-US" sz="3200" kern="0" dirty="0">
                <a:solidFill>
                  <a:srgbClr val="222222"/>
                </a:solidFill>
                <a:effectLst/>
                <a:highlight>
                  <a:srgbClr val="FFFFFF"/>
                </a:highlight>
                <a:ea typeface="Times New Roman" panose="02020603050405020304" pitchFamily="18" charset="0"/>
                <a:cs typeface="Calibri" panose="020F0502020204030204" pitchFamily="34" charset="0"/>
              </a:rPr>
              <a:t>: Juzo Strong 18-23 mmHg)</a:t>
            </a:r>
          </a:p>
          <a:p>
            <a:pPr lvl="1"/>
            <a:r>
              <a:rPr lang="en-US" sz="3200" kern="0" dirty="0">
                <a:solidFill>
                  <a:srgbClr val="222222"/>
                </a:solidFill>
                <a:highlight>
                  <a:srgbClr val="FFFFFF"/>
                </a:highlight>
                <a:ea typeface="Times New Roman" panose="02020603050405020304" pitchFamily="18" charset="0"/>
                <a:cs typeface="Calibri" panose="020F0502020204030204" pitchFamily="34" charset="0"/>
              </a:rPr>
              <a:t>Options (2.5cm silicone)</a:t>
            </a:r>
          </a:p>
          <a:p>
            <a:pPr lvl="1"/>
            <a:r>
              <a:rPr lang="en-US" sz="3200" kern="0" dirty="0">
                <a:solidFill>
                  <a:srgbClr val="222222"/>
                </a:solidFill>
                <a:highlight>
                  <a:srgbClr val="FFFFFF"/>
                </a:highlight>
                <a:ea typeface="Times New Roman" panose="02020603050405020304" pitchFamily="18" charset="0"/>
                <a:cs typeface="Calibri" panose="020F0502020204030204" pitchFamily="34" charset="0"/>
              </a:rPr>
              <a:t>Q</a:t>
            </a:r>
            <a:r>
              <a:rPr lang="en-US" sz="3200" kern="0" dirty="0">
                <a:solidFill>
                  <a:srgbClr val="222222"/>
                </a:solidFill>
                <a:effectLst/>
                <a:highlight>
                  <a:srgbClr val="FFFFFF"/>
                </a:highlight>
                <a:ea typeface="Times New Roman" panose="02020603050405020304" pitchFamily="18" charset="0"/>
                <a:cs typeface="Calibri" panose="020F0502020204030204" pitchFamily="34" charset="0"/>
              </a:rPr>
              <a:t>uantity (</a:t>
            </a:r>
            <a:r>
              <a:rPr lang="en-US" sz="3200" u="sng" kern="0" dirty="0">
                <a:solidFill>
                  <a:srgbClr val="222222"/>
                </a:solidFill>
                <a:highlight>
                  <a:srgbClr val="FFFFFF"/>
                </a:highlight>
                <a:ea typeface="Times New Roman" panose="02020603050405020304" pitchFamily="18" charset="0"/>
                <a:cs typeface="Calibri" panose="020F0502020204030204" pitchFamily="34" charset="0"/>
              </a:rPr>
              <a:t>Day</a:t>
            </a:r>
            <a:r>
              <a:rPr lang="en-US" sz="3200" kern="0" dirty="0">
                <a:solidFill>
                  <a:srgbClr val="222222"/>
                </a:solidFill>
                <a:highlight>
                  <a:srgbClr val="FFFFFF"/>
                </a:highlight>
                <a:ea typeface="Times New Roman" panose="02020603050405020304" pitchFamily="18" charset="0"/>
                <a:cs typeface="Calibri" panose="020F0502020204030204" pitchFamily="34" charset="0"/>
              </a:rPr>
              <a:t>: </a:t>
            </a:r>
            <a:r>
              <a:rPr lang="en-US" sz="3200" kern="0" dirty="0">
                <a:solidFill>
                  <a:srgbClr val="222222"/>
                </a:solidFill>
                <a:effectLst/>
                <a:highlight>
                  <a:srgbClr val="FFFFFF"/>
                </a:highlight>
                <a:ea typeface="Times New Roman" panose="02020603050405020304" pitchFamily="18" charset="0"/>
                <a:cs typeface="Calibri" panose="020F0502020204030204" pitchFamily="34" charset="0"/>
              </a:rPr>
              <a:t>3 every 6 months / </a:t>
            </a:r>
            <a:r>
              <a:rPr lang="en-US" sz="3200" u="sng" kern="0" dirty="0">
                <a:solidFill>
                  <a:srgbClr val="222222"/>
                </a:solidFill>
                <a:effectLst/>
                <a:highlight>
                  <a:srgbClr val="FFFFFF"/>
                </a:highlight>
                <a:ea typeface="Times New Roman" panose="02020603050405020304" pitchFamily="18" charset="0"/>
                <a:cs typeface="Calibri" panose="020F0502020204030204" pitchFamily="34" charset="0"/>
              </a:rPr>
              <a:t>Night</a:t>
            </a:r>
            <a:r>
              <a:rPr lang="en-US" sz="3200" kern="0" dirty="0">
                <a:solidFill>
                  <a:srgbClr val="222222"/>
                </a:solidFill>
                <a:effectLst/>
                <a:highlight>
                  <a:srgbClr val="FFFFFF"/>
                </a:highlight>
                <a:ea typeface="Times New Roman" panose="02020603050405020304" pitchFamily="18" charset="0"/>
                <a:cs typeface="Calibri" panose="020F0502020204030204" pitchFamily="34" charset="0"/>
              </a:rPr>
              <a:t>: 2 every 2 years)</a:t>
            </a:r>
          </a:p>
          <a:p>
            <a:endParaRPr lang="en-US" dirty="0"/>
          </a:p>
        </p:txBody>
      </p:sp>
      <p:sp>
        <p:nvSpPr>
          <p:cNvPr id="4" name="Footer Placeholder 3">
            <a:extLst>
              <a:ext uri="{FF2B5EF4-FFF2-40B4-BE49-F238E27FC236}">
                <a16:creationId xmlns:a16="http://schemas.microsoft.com/office/drawing/2014/main" id="{1C915CCC-79DA-2AF2-5BB7-F78948AF372C}"/>
              </a:ext>
            </a:extLst>
          </p:cNvPr>
          <p:cNvSpPr>
            <a:spLocks noGrp="1"/>
          </p:cNvSpPr>
          <p:nvPr>
            <p:ph type="ftr" sz="quarter" idx="11"/>
          </p:nvPr>
        </p:nvSpPr>
        <p:spPr>
          <a:xfrm>
            <a:off x="3785896" y="6311900"/>
            <a:ext cx="4620208" cy="365125"/>
          </a:xfrm>
        </p:spPr>
        <p:txBody>
          <a:bodyPr/>
          <a:lstStyle/>
          <a:p>
            <a:r>
              <a:rPr lang="en-US" dirty="0"/>
              <a:t>© Klose Training Chronic Edema and Lymphedema Certification 2024</a:t>
            </a:r>
          </a:p>
        </p:txBody>
      </p:sp>
      <p:pic>
        <p:nvPicPr>
          <p:cNvPr id="5" name="Picture 4">
            <a:extLst>
              <a:ext uri="{FF2B5EF4-FFF2-40B4-BE49-F238E27FC236}">
                <a16:creationId xmlns:a16="http://schemas.microsoft.com/office/drawing/2014/main" id="{DB401DE4-BC73-42CF-AC6B-6C9B21DBD66F}"/>
              </a:ext>
            </a:extLst>
          </p:cNvPr>
          <p:cNvPicPr>
            <a:picLocks noChangeAspect="1"/>
          </p:cNvPicPr>
          <p:nvPr/>
        </p:nvPicPr>
        <p:blipFill>
          <a:blip r:embed="rId2"/>
          <a:stretch>
            <a:fillRect/>
          </a:stretch>
        </p:blipFill>
        <p:spPr>
          <a:xfrm>
            <a:off x="10965166" y="5884672"/>
            <a:ext cx="777267" cy="608203"/>
          </a:xfrm>
          <a:prstGeom prst="rect">
            <a:avLst/>
          </a:prstGeom>
        </p:spPr>
      </p:pic>
    </p:spTree>
    <p:extLst>
      <p:ext uri="{BB962C8B-B14F-4D97-AF65-F5344CB8AC3E}">
        <p14:creationId xmlns:p14="http://schemas.microsoft.com/office/powerpoint/2010/main" val="321282946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0C5EE2-072A-9EAB-6D0E-9A2C83B13019}"/>
              </a:ext>
            </a:extLst>
          </p:cNvPr>
          <p:cNvSpPr>
            <a:spLocks noGrp="1"/>
          </p:cNvSpPr>
          <p:nvPr>
            <p:ph type="title"/>
          </p:nvPr>
        </p:nvSpPr>
        <p:spPr/>
        <p:txBody>
          <a:bodyPr/>
          <a:lstStyle/>
          <a:p>
            <a:r>
              <a:rPr lang="en-US" b="1" dirty="0"/>
              <a:t>FACTS: </a:t>
            </a:r>
          </a:p>
        </p:txBody>
      </p:sp>
      <p:sp>
        <p:nvSpPr>
          <p:cNvPr id="3" name="Content Placeholder 2">
            <a:extLst>
              <a:ext uri="{FF2B5EF4-FFF2-40B4-BE49-F238E27FC236}">
                <a16:creationId xmlns:a16="http://schemas.microsoft.com/office/drawing/2014/main" id="{1401586B-DB40-AB7B-96D1-BA0349E6CE51}"/>
              </a:ext>
            </a:extLst>
          </p:cNvPr>
          <p:cNvSpPr>
            <a:spLocks noGrp="1"/>
          </p:cNvSpPr>
          <p:nvPr>
            <p:ph idx="1"/>
          </p:nvPr>
        </p:nvSpPr>
        <p:spPr>
          <a:xfrm>
            <a:off x="838200" y="1825625"/>
            <a:ext cx="6837218" cy="4351338"/>
          </a:xfrm>
        </p:spPr>
        <p:txBody>
          <a:bodyPr/>
          <a:lstStyle/>
          <a:p>
            <a:r>
              <a:rPr lang="en-US" dirty="0"/>
              <a:t>This is what we know today, this will change</a:t>
            </a:r>
          </a:p>
          <a:p>
            <a:r>
              <a:rPr lang="en-US" dirty="0"/>
              <a:t>We have not had 6 months to know how the reorder will go</a:t>
            </a:r>
          </a:p>
          <a:p>
            <a:r>
              <a:rPr lang="en-US" dirty="0"/>
              <a:t>Yes it takes longer to get products</a:t>
            </a:r>
          </a:p>
          <a:p>
            <a:pPr lvl="1"/>
            <a:r>
              <a:rPr lang="en-US" dirty="0"/>
              <a:t>This is new to every DME/Therapist/Patient</a:t>
            </a:r>
          </a:p>
          <a:p>
            <a:pPr lvl="2"/>
            <a:r>
              <a:rPr lang="en-US" dirty="0"/>
              <a:t>Be patient / be as thorough as possible with your documentation</a:t>
            </a:r>
          </a:p>
          <a:p>
            <a:pPr lvl="2"/>
            <a:r>
              <a:rPr lang="en-US" dirty="0"/>
              <a:t>Do your part</a:t>
            </a:r>
          </a:p>
          <a:p>
            <a:pPr lvl="1"/>
            <a:r>
              <a:rPr lang="en-US" dirty="0"/>
              <a:t>Not every DME has taken Medicare Assignment, meaning the pt will have to pay and wait for reimbursement </a:t>
            </a:r>
          </a:p>
          <a:p>
            <a:pPr lvl="1"/>
            <a:endParaRPr lang="en-US" dirty="0"/>
          </a:p>
        </p:txBody>
      </p:sp>
      <p:pic>
        <p:nvPicPr>
          <p:cNvPr id="1026" name="Picture 2" descr="Social Psychology of Betrayal: The Difference between Facts &amp; Truth by Dr  Matt Ph.D.">
            <a:extLst>
              <a:ext uri="{FF2B5EF4-FFF2-40B4-BE49-F238E27FC236}">
                <a16:creationId xmlns:a16="http://schemas.microsoft.com/office/drawing/2014/main" id="{C25599B0-A3DE-8E00-B8A5-F58B7CA4DFE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rot="20810955">
            <a:off x="7878908" y="1928608"/>
            <a:ext cx="4181922" cy="3163999"/>
          </a:xfrm>
          <a:prstGeom prst="ellipse">
            <a:avLst/>
          </a:prstGeom>
          <a:ln w="63500" cap="rnd">
            <a:solidFill>
              <a:srgbClr val="333333"/>
            </a:solid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
        <p:nvSpPr>
          <p:cNvPr id="4" name="Footer Placeholder 3">
            <a:extLst>
              <a:ext uri="{FF2B5EF4-FFF2-40B4-BE49-F238E27FC236}">
                <a16:creationId xmlns:a16="http://schemas.microsoft.com/office/drawing/2014/main" id="{1D378252-EE2F-FBE1-A2B1-788836BA6B7E}"/>
              </a:ext>
            </a:extLst>
          </p:cNvPr>
          <p:cNvSpPr>
            <a:spLocks noGrp="1"/>
          </p:cNvSpPr>
          <p:nvPr>
            <p:ph type="ftr" sz="quarter" idx="11"/>
          </p:nvPr>
        </p:nvSpPr>
        <p:spPr>
          <a:xfrm>
            <a:off x="3841879" y="6311900"/>
            <a:ext cx="4508241" cy="365125"/>
          </a:xfrm>
        </p:spPr>
        <p:txBody>
          <a:bodyPr/>
          <a:lstStyle/>
          <a:p>
            <a:r>
              <a:rPr lang="en-US" dirty="0"/>
              <a:t>© Klose Training Chronic Edema and Lymphedema Certification 2024</a:t>
            </a:r>
          </a:p>
        </p:txBody>
      </p:sp>
      <p:pic>
        <p:nvPicPr>
          <p:cNvPr id="5" name="Picture 4">
            <a:extLst>
              <a:ext uri="{FF2B5EF4-FFF2-40B4-BE49-F238E27FC236}">
                <a16:creationId xmlns:a16="http://schemas.microsoft.com/office/drawing/2014/main" id="{DB401DE4-BC73-42CF-AC6B-6C9B21DBD66F}"/>
              </a:ext>
            </a:extLst>
          </p:cNvPr>
          <p:cNvPicPr>
            <a:picLocks noChangeAspect="1"/>
          </p:cNvPicPr>
          <p:nvPr/>
        </p:nvPicPr>
        <p:blipFill>
          <a:blip r:embed="rId3"/>
          <a:stretch>
            <a:fillRect/>
          </a:stretch>
        </p:blipFill>
        <p:spPr>
          <a:xfrm>
            <a:off x="10965166" y="6007798"/>
            <a:ext cx="777267" cy="608203"/>
          </a:xfrm>
          <a:prstGeom prst="rect">
            <a:avLst/>
          </a:prstGeom>
        </p:spPr>
      </p:pic>
    </p:spTree>
    <p:extLst>
      <p:ext uri="{BB962C8B-B14F-4D97-AF65-F5344CB8AC3E}">
        <p14:creationId xmlns:p14="http://schemas.microsoft.com/office/powerpoint/2010/main" val="45098413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745D88-A44C-34D0-FED5-BA5531B2F202}"/>
              </a:ext>
            </a:extLst>
          </p:cNvPr>
          <p:cNvSpPr>
            <a:spLocks noGrp="1"/>
          </p:cNvSpPr>
          <p:nvPr>
            <p:ph type="title"/>
          </p:nvPr>
        </p:nvSpPr>
        <p:spPr/>
        <p:txBody>
          <a:bodyPr/>
          <a:lstStyle/>
          <a:p>
            <a:r>
              <a:rPr lang="en-US" b="1" dirty="0"/>
              <a:t>LTA 2024</a:t>
            </a:r>
          </a:p>
        </p:txBody>
      </p:sp>
      <p:sp>
        <p:nvSpPr>
          <p:cNvPr id="3" name="Content Placeholder 2">
            <a:extLst>
              <a:ext uri="{FF2B5EF4-FFF2-40B4-BE49-F238E27FC236}">
                <a16:creationId xmlns:a16="http://schemas.microsoft.com/office/drawing/2014/main" id="{A0EDAB29-52DE-ECF3-9355-8020497C7915}"/>
              </a:ext>
            </a:extLst>
          </p:cNvPr>
          <p:cNvSpPr>
            <a:spLocks noGrp="1"/>
          </p:cNvSpPr>
          <p:nvPr>
            <p:ph idx="1"/>
          </p:nvPr>
        </p:nvSpPr>
        <p:spPr>
          <a:xfrm>
            <a:off x="838200" y="1825625"/>
            <a:ext cx="5553364" cy="4351338"/>
          </a:xfrm>
        </p:spPr>
        <p:txBody>
          <a:bodyPr>
            <a:normAutofit fontScale="92500"/>
          </a:bodyPr>
          <a:lstStyle/>
          <a:p>
            <a:pPr marL="0" marR="0" indent="0">
              <a:lnSpc>
                <a:spcPct val="107000"/>
              </a:lnSpc>
              <a:spcBef>
                <a:spcPts val="0"/>
              </a:spcBef>
              <a:spcAft>
                <a:spcPts val="800"/>
              </a:spcAft>
              <a:buNone/>
            </a:pPr>
            <a:r>
              <a:rPr lang="en-US" kern="100" dirty="0">
                <a:effectLst/>
                <a:ea typeface="Calibri" panose="020F0502020204030204" pitchFamily="34" charset="0"/>
                <a:cs typeface="Times New Roman" panose="02020603050405020304" pitchFamily="18" charset="0"/>
              </a:rPr>
              <a:t>58 million Americans are on Medicare</a:t>
            </a:r>
          </a:p>
          <a:p>
            <a:pPr marL="0" marR="0" indent="0">
              <a:lnSpc>
                <a:spcPct val="107000"/>
              </a:lnSpc>
              <a:spcBef>
                <a:spcPts val="0"/>
              </a:spcBef>
              <a:spcAft>
                <a:spcPts val="800"/>
              </a:spcAft>
              <a:buNone/>
            </a:pPr>
            <a:endParaRPr lang="en-US" kern="100" dirty="0">
              <a:effectLst/>
              <a:ea typeface="Calibri" panose="020F0502020204030204" pitchFamily="34" charset="0"/>
              <a:cs typeface="Times New Roman" panose="02020603050405020304" pitchFamily="18" charset="0"/>
            </a:endParaRPr>
          </a:p>
          <a:p>
            <a:pPr marL="0" marR="0" indent="0">
              <a:lnSpc>
                <a:spcPct val="107000"/>
              </a:lnSpc>
              <a:spcBef>
                <a:spcPts val="0"/>
              </a:spcBef>
              <a:spcAft>
                <a:spcPts val="800"/>
              </a:spcAft>
              <a:buNone/>
            </a:pPr>
            <a:r>
              <a:rPr lang="en-US" kern="100" dirty="0">
                <a:effectLst/>
                <a:ea typeface="Calibri" panose="020F0502020204030204" pitchFamily="34" charset="0"/>
                <a:cs typeface="Times New Roman" panose="02020603050405020304" pitchFamily="18" charset="0"/>
              </a:rPr>
              <a:t>5% of Medicare recipients have some type of lymphedema</a:t>
            </a:r>
          </a:p>
          <a:p>
            <a:pPr marL="0" marR="0" indent="0">
              <a:lnSpc>
                <a:spcPct val="107000"/>
              </a:lnSpc>
              <a:spcBef>
                <a:spcPts val="0"/>
              </a:spcBef>
              <a:spcAft>
                <a:spcPts val="800"/>
              </a:spcAft>
              <a:buNone/>
            </a:pPr>
            <a:endParaRPr lang="en-US" kern="100" dirty="0">
              <a:effectLst/>
              <a:ea typeface="Calibri" panose="020F0502020204030204" pitchFamily="34" charset="0"/>
              <a:cs typeface="Times New Roman" panose="02020603050405020304" pitchFamily="18" charset="0"/>
            </a:endParaRPr>
          </a:p>
          <a:p>
            <a:pPr marL="0" marR="0" indent="0">
              <a:lnSpc>
                <a:spcPct val="107000"/>
              </a:lnSpc>
              <a:spcBef>
                <a:spcPts val="0"/>
              </a:spcBef>
              <a:spcAft>
                <a:spcPts val="800"/>
              </a:spcAft>
              <a:buNone/>
            </a:pPr>
            <a:r>
              <a:rPr lang="en-US" b="1" kern="100" dirty="0">
                <a:effectLst/>
                <a:ea typeface="Calibri" panose="020F0502020204030204" pitchFamily="34" charset="0"/>
                <a:cs typeface="Times New Roman" panose="02020603050405020304" pitchFamily="18" charset="0"/>
              </a:rPr>
              <a:t>3 million Americans </a:t>
            </a:r>
            <a:r>
              <a:rPr lang="en-US" kern="100" dirty="0">
                <a:effectLst/>
                <a:ea typeface="Calibri" panose="020F0502020204030204" pitchFamily="34" charset="0"/>
                <a:cs typeface="Times New Roman" panose="02020603050405020304" pitchFamily="18" charset="0"/>
              </a:rPr>
              <a:t>have not been covered for compression products for their Lymphedema prior to the LTA</a:t>
            </a:r>
          </a:p>
          <a:p>
            <a:endParaRPr lang="en-US" dirty="0"/>
          </a:p>
        </p:txBody>
      </p:sp>
      <p:pic>
        <p:nvPicPr>
          <p:cNvPr id="1026" name="Picture 2" descr="What is Medicare? | SingleCare">
            <a:extLst>
              <a:ext uri="{FF2B5EF4-FFF2-40B4-BE49-F238E27FC236}">
                <a16:creationId xmlns:a16="http://schemas.microsoft.com/office/drawing/2014/main" id="{B940A9E4-39B3-5DC6-DA1E-7F5BD380487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rot="20511141">
            <a:off x="6707638" y="1555243"/>
            <a:ext cx="4952061" cy="3556392"/>
          </a:xfrm>
          <a:prstGeom prst="rect">
            <a:avLst/>
          </a:prstGeom>
          <a:noFill/>
          <a:extLst>
            <a:ext uri="{909E8E84-426E-40DD-AFC4-6F175D3DCCD1}">
              <a14:hiddenFill xmlns:a14="http://schemas.microsoft.com/office/drawing/2010/main">
                <a:solidFill>
                  <a:srgbClr val="FFFFFF"/>
                </a:solidFill>
              </a14:hiddenFill>
            </a:ext>
          </a:extLst>
        </p:spPr>
      </p:pic>
      <p:sp>
        <p:nvSpPr>
          <p:cNvPr id="4" name="Footer Placeholder 3">
            <a:extLst>
              <a:ext uri="{FF2B5EF4-FFF2-40B4-BE49-F238E27FC236}">
                <a16:creationId xmlns:a16="http://schemas.microsoft.com/office/drawing/2014/main" id="{50E1B0AF-C602-BEE5-73D5-77C93CEC2DB5}"/>
              </a:ext>
            </a:extLst>
          </p:cNvPr>
          <p:cNvSpPr>
            <a:spLocks noGrp="1"/>
          </p:cNvSpPr>
          <p:nvPr>
            <p:ph type="ftr" sz="quarter" idx="11"/>
          </p:nvPr>
        </p:nvSpPr>
        <p:spPr>
          <a:xfrm>
            <a:off x="3736227" y="6384341"/>
            <a:ext cx="5310673" cy="365125"/>
          </a:xfrm>
        </p:spPr>
        <p:txBody>
          <a:bodyPr/>
          <a:lstStyle/>
          <a:p>
            <a:r>
              <a:rPr lang="en-US" dirty="0"/>
              <a:t>© Klose Training Chronic Edema and Lymphedema Certification 2024</a:t>
            </a:r>
          </a:p>
        </p:txBody>
      </p:sp>
      <p:pic>
        <p:nvPicPr>
          <p:cNvPr id="5" name="Picture 4">
            <a:extLst>
              <a:ext uri="{FF2B5EF4-FFF2-40B4-BE49-F238E27FC236}">
                <a16:creationId xmlns:a16="http://schemas.microsoft.com/office/drawing/2014/main" id="{DB401DE4-BC73-42CF-AC6B-6C9B21DBD66F}"/>
              </a:ext>
            </a:extLst>
          </p:cNvPr>
          <p:cNvPicPr>
            <a:picLocks noChangeAspect="1"/>
          </p:cNvPicPr>
          <p:nvPr/>
        </p:nvPicPr>
        <p:blipFill>
          <a:blip r:embed="rId3"/>
          <a:stretch>
            <a:fillRect/>
          </a:stretch>
        </p:blipFill>
        <p:spPr>
          <a:xfrm>
            <a:off x="11044477" y="5985506"/>
            <a:ext cx="777267" cy="608203"/>
          </a:xfrm>
          <a:prstGeom prst="rect">
            <a:avLst/>
          </a:prstGeom>
        </p:spPr>
      </p:pic>
    </p:spTree>
    <p:extLst>
      <p:ext uri="{BB962C8B-B14F-4D97-AF65-F5344CB8AC3E}">
        <p14:creationId xmlns:p14="http://schemas.microsoft.com/office/powerpoint/2010/main" val="63937628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F00F90-7F06-7511-7CE6-AECD58313A27}"/>
              </a:ext>
            </a:extLst>
          </p:cNvPr>
          <p:cNvSpPr>
            <a:spLocks noGrp="1"/>
          </p:cNvSpPr>
          <p:nvPr>
            <p:ph type="title"/>
          </p:nvPr>
        </p:nvSpPr>
        <p:spPr/>
        <p:txBody>
          <a:bodyPr/>
          <a:lstStyle/>
          <a:p>
            <a:r>
              <a:rPr lang="en-US" b="1" dirty="0"/>
              <a:t>LTA 2024</a:t>
            </a:r>
          </a:p>
        </p:txBody>
      </p:sp>
      <p:sp>
        <p:nvSpPr>
          <p:cNvPr id="3" name="Content Placeholder 2">
            <a:extLst>
              <a:ext uri="{FF2B5EF4-FFF2-40B4-BE49-F238E27FC236}">
                <a16:creationId xmlns:a16="http://schemas.microsoft.com/office/drawing/2014/main" id="{649374C9-0744-33B3-7542-4DE9C95107ED}"/>
              </a:ext>
            </a:extLst>
          </p:cNvPr>
          <p:cNvSpPr>
            <a:spLocks noGrp="1"/>
          </p:cNvSpPr>
          <p:nvPr>
            <p:ph idx="1"/>
          </p:nvPr>
        </p:nvSpPr>
        <p:spPr>
          <a:xfrm>
            <a:off x="838200" y="1690688"/>
            <a:ext cx="9488055" cy="4351338"/>
          </a:xfrm>
        </p:spPr>
        <p:txBody>
          <a:bodyPr>
            <a:normAutofit fontScale="85000" lnSpcReduction="10000"/>
          </a:bodyPr>
          <a:lstStyle/>
          <a:p>
            <a:pPr marL="0" marR="0" indent="0">
              <a:lnSpc>
                <a:spcPct val="107000"/>
              </a:lnSpc>
              <a:spcBef>
                <a:spcPts val="0"/>
              </a:spcBef>
              <a:spcAft>
                <a:spcPts val="800"/>
              </a:spcAft>
              <a:buNone/>
            </a:pPr>
            <a:r>
              <a:rPr lang="en-US" kern="100" dirty="0">
                <a:effectLst/>
                <a:latin typeface="Calibri" panose="020F0502020204030204" pitchFamily="34" charset="0"/>
                <a:ea typeface="Calibri" panose="020F0502020204030204" pitchFamily="34" charset="0"/>
                <a:cs typeface="Times New Roman" panose="02020603050405020304" pitchFamily="18" charset="0"/>
              </a:rPr>
              <a:t>LTA has been 13 years in the making</a:t>
            </a:r>
            <a:endParaRPr lang="en-US" kern="100" dirty="0">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endParaRPr lang="en-US"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lnSpc>
                <a:spcPct val="107000"/>
              </a:lnSpc>
              <a:spcBef>
                <a:spcPts val="0"/>
              </a:spcBef>
              <a:spcAft>
                <a:spcPts val="800"/>
              </a:spcAft>
              <a:buNone/>
            </a:pPr>
            <a:r>
              <a:rPr lang="en-US" kern="100" dirty="0">
                <a:effectLst/>
                <a:latin typeface="Calibri" panose="020F0502020204030204" pitchFamily="34" charset="0"/>
                <a:ea typeface="Calibri" panose="020F0502020204030204" pitchFamily="34" charset="0"/>
                <a:cs typeface="Times New Roman" panose="02020603050405020304" pitchFamily="18" charset="0"/>
              </a:rPr>
              <a:t>LTA bill that was passed in Congress in Dec 2022 and it took a year to become live January 1, 2024 </a:t>
            </a:r>
          </a:p>
          <a:p>
            <a:pPr marL="0" marR="0" indent="0">
              <a:lnSpc>
                <a:spcPct val="107000"/>
              </a:lnSpc>
              <a:spcBef>
                <a:spcPts val="0"/>
              </a:spcBef>
              <a:spcAft>
                <a:spcPts val="800"/>
              </a:spcAft>
              <a:buNone/>
            </a:pPr>
            <a:endParaRPr lang="en-US" kern="100" dirty="0">
              <a:latin typeface="Calibri" panose="020F0502020204030204" pitchFamily="34" charset="0"/>
              <a:ea typeface="Calibri" panose="020F0502020204030204" pitchFamily="34" charset="0"/>
              <a:cs typeface="Times New Roman" panose="02020603050405020304" pitchFamily="18" charset="0"/>
            </a:endParaRPr>
          </a:p>
          <a:p>
            <a:pPr marL="0" marR="0" indent="0">
              <a:lnSpc>
                <a:spcPct val="107000"/>
              </a:lnSpc>
              <a:spcBef>
                <a:spcPts val="0"/>
              </a:spcBef>
              <a:spcAft>
                <a:spcPts val="800"/>
              </a:spcAft>
              <a:buNone/>
            </a:pPr>
            <a:r>
              <a:rPr lang="en-US" kern="100" dirty="0">
                <a:effectLst/>
                <a:latin typeface="Calibri" panose="020F0502020204030204" pitchFamily="34" charset="0"/>
                <a:ea typeface="Calibri" panose="020F0502020204030204" pitchFamily="34" charset="0"/>
                <a:cs typeface="Times New Roman" panose="02020603050405020304" pitchFamily="18" charset="0"/>
              </a:rPr>
              <a:t>Medicare now recognizes Lymphedema as a valid medical condition that requires medical care</a:t>
            </a:r>
            <a:endParaRPr lang="en-US" kern="100" dirty="0">
              <a:latin typeface="Calibri" panose="020F0502020204030204" pitchFamily="34" charset="0"/>
              <a:ea typeface="Calibri" panose="020F0502020204030204" pitchFamily="34" charset="0"/>
              <a:cs typeface="Times New Roman" panose="02020603050405020304" pitchFamily="18" charset="0"/>
            </a:endParaRPr>
          </a:p>
          <a:p>
            <a:pPr marL="0" marR="0" indent="0">
              <a:lnSpc>
                <a:spcPct val="107000"/>
              </a:lnSpc>
              <a:spcBef>
                <a:spcPts val="0"/>
              </a:spcBef>
              <a:spcAft>
                <a:spcPts val="800"/>
              </a:spcAft>
              <a:buNone/>
            </a:pPr>
            <a:endParaRPr lang="en-US"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lnSpc>
                <a:spcPct val="107000"/>
              </a:lnSpc>
              <a:spcBef>
                <a:spcPts val="0"/>
              </a:spcBef>
              <a:spcAft>
                <a:spcPts val="800"/>
              </a:spcAft>
              <a:buNone/>
            </a:pPr>
            <a:r>
              <a:rPr lang="en-US" kern="100" dirty="0">
                <a:effectLst/>
                <a:latin typeface="Calibri" panose="020F0502020204030204" pitchFamily="34" charset="0"/>
                <a:ea typeface="Calibri" panose="020F0502020204030204" pitchFamily="34" charset="0"/>
                <a:cs typeface="Times New Roman" panose="02020603050405020304" pitchFamily="18" charset="0"/>
              </a:rPr>
              <a:t>LTA has </a:t>
            </a:r>
            <a:r>
              <a:rPr lang="en-US" u="sng" kern="100" dirty="0">
                <a:effectLst/>
                <a:latin typeface="Calibri" panose="020F0502020204030204" pitchFamily="34" charset="0"/>
                <a:ea typeface="Calibri" panose="020F0502020204030204" pitchFamily="34" charset="0"/>
                <a:cs typeface="Times New Roman" panose="02020603050405020304" pitchFamily="18" charset="0"/>
              </a:rPr>
              <a:t>opened up coverage for day and night compression products and compression bandages</a:t>
            </a:r>
            <a:r>
              <a:rPr lang="en-US" kern="100" dirty="0">
                <a:effectLst/>
                <a:latin typeface="Calibri" panose="020F0502020204030204" pitchFamily="34" charset="0"/>
                <a:ea typeface="Calibri" panose="020F0502020204030204" pitchFamily="34" charset="0"/>
                <a:cs typeface="Times New Roman" panose="02020603050405020304" pitchFamily="18" charset="0"/>
              </a:rPr>
              <a:t>, for patients that have not had prior to Jan 2024</a:t>
            </a:r>
          </a:p>
          <a:p>
            <a:endParaRPr lang="en-US" dirty="0"/>
          </a:p>
        </p:txBody>
      </p:sp>
      <p:sp>
        <p:nvSpPr>
          <p:cNvPr id="4" name="Footer Placeholder 3">
            <a:extLst>
              <a:ext uri="{FF2B5EF4-FFF2-40B4-BE49-F238E27FC236}">
                <a16:creationId xmlns:a16="http://schemas.microsoft.com/office/drawing/2014/main" id="{BD4A2B48-3832-DBE2-4F79-D6FC4E2E1F14}"/>
              </a:ext>
            </a:extLst>
          </p:cNvPr>
          <p:cNvSpPr>
            <a:spLocks noGrp="1"/>
          </p:cNvSpPr>
          <p:nvPr>
            <p:ph type="ftr" sz="quarter" idx="11"/>
          </p:nvPr>
        </p:nvSpPr>
        <p:spPr>
          <a:xfrm>
            <a:off x="3431332" y="6393673"/>
            <a:ext cx="5329335" cy="365125"/>
          </a:xfrm>
        </p:spPr>
        <p:txBody>
          <a:bodyPr/>
          <a:lstStyle/>
          <a:p>
            <a:r>
              <a:rPr lang="en-US"/>
              <a:t>© Klose Training Chronic Edema and Lymphedema Certification 2024</a:t>
            </a:r>
          </a:p>
        </p:txBody>
      </p:sp>
      <p:pic>
        <p:nvPicPr>
          <p:cNvPr id="5" name="Picture 4">
            <a:extLst>
              <a:ext uri="{FF2B5EF4-FFF2-40B4-BE49-F238E27FC236}">
                <a16:creationId xmlns:a16="http://schemas.microsoft.com/office/drawing/2014/main" id="{DB401DE4-BC73-42CF-AC6B-6C9B21DBD66F}"/>
              </a:ext>
            </a:extLst>
          </p:cNvPr>
          <p:cNvPicPr>
            <a:picLocks noChangeAspect="1"/>
          </p:cNvPicPr>
          <p:nvPr/>
        </p:nvPicPr>
        <p:blipFill>
          <a:blip r:embed="rId2"/>
          <a:stretch>
            <a:fillRect/>
          </a:stretch>
        </p:blipFill>
        <p:spPr>
          <a:xfrm>
            <a:off x="11147114" y="6042026"/>
            <a:ext cx="777267" cy="608203"/>
          </a:xfrm>
          <a:prstGeom prst="rect">
            <a:avLst/>
          </a:prstGeom>
        </p:spPr>
      </p:pic>
    </p:spTree>
    <p:extLst>
      <p:ext uri="{BB962C8B-B14F-4D97-AF65-F5344CB8AC3E}">
        <p14:creationId xmlns:p14="http://schemas.microsoft.com/office/powerpoint/2010/main" val="139539598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92D194-D8C3-CBBC-1D91-51756373A846}"/>
              </a:ext>
            </a:extLst>
          </p:cNvPr>
          <p:cNvSpPr>
            <a:spLocks noGrp="1"/>
          </p:cNvSpPr>
          <p:nvPr>
            <p:ph type="title"/>
          </p:nvPr>
        </p:nvSpPr>
        <p:spPr/>
        <p:txBody>
          <a:bodyPr/>
          <a:lstStyle/>
          <a:p>
            <a:r>
              <a:rPr lang="en-US" b="1" dirty="0"/>
              <a:t>LTA 2024</a:t>
            </a:r>
          </a:p>
        </p:txBody>
      </p:sp>
      <p:sp>
        <p:nvSpPr>
          <p:cNvPr id="3" name="Content Placeholder 2">
            <a:extLst>
              <a:ext uri="{FF2B5EF4-FFF2-40B4-BE49-F238E27FC236}">
                <a16:creationId xmlns:a16="http://schemas.microsoft.com/office/drawing/2014/main" id="{B121C6AB-A54A-6E81-8FBD-4D737248E3ED}"/>
              </a:ext>
            </a:extLst>
          </p:cNvPr>
          <p:cNvSpPr>
            <a:spLocks noGrp="1"/>
          </p:cNvSpPr>
          <p:nvPr>
            <p:ph idx="1"/>
          </p:nvPr>
        </p:nvSpPr>
        <p:spPr>
          <a:xfrm>
            <a:off x="329187" y="2395465"/>
            <a:ext cx="5885873" cy="2062884"/>
          </a:xfrm>
        </p:spPr>
        <p:txBody>
          <a:bodyPr/>
          <a:lstStyle/>
          <a:p>
            <a:pPr marL="0" marR="0" indent="0">
              <a:lnSpc>
                <a:spcPct val="107000"/>
              </a:lnSpc>
              <a:spcBef>
                <a:spcPts val="0"/>
              </a:spcBef>
              <a:spcAft>
                <a:spcPts val="800"/>
              </a:spcAft>
              <a:buNone/>
            </a:pPr>
            <a:r>
              <a:rPr lang="en-US" kern="100" dirty="0">
                <a:effectLst/>
                <a:ea typeface="Calibri" panose="020F0502020204030204" pitchFamily="34" charset="0"/>
                <a:cs typeface="Times New Roman" panose="02020603050405020304" pitchFamily="18" charset="0"/>
              </a:rPr>
              <a:t>One year is not enough time to create  lymphedema category, codes, policy, billing guidelines….</a:t>
            </a:r>
            <a:r>
              <a:rPr lang="en-US" b="1" kern="100" dirty="0">
                <a:effectLst/>
                <a:ea typeface="Calibri" panose="020F0502020204030204" pitchFamily="34" charset="0"/>
                <a:cs typeface="Times New Roman" panose="02020603050405020304" pitchFamily="18" charset="0"/>
              </a:rPr>
              <a:t>confusion still exists  </a:t>
            </a:r>
          </a:p>
          <a:p>
            <a:pPr marL="0" marR="0" indent="0">
              <a:lnSpc>
                <a:spcPct val="107000"/>
              </a:lnSpc>
              <a:spcBef>
                <a:spcPts val="0"/>
              </a:spcBef>
              <a:spcAft>
                <a:spcPts val="800"/>
              </a:spcAft>
              <a:buNone/>
            </a:pPr>
            <a:endParaRPr lang="en-US" sz="2400" kern="100" dirty="0">
              <a:effectLst/>
              <a:ea typeface="Calibri" panose="020F0502020204030204" pitchFamily="34" charset="0"/>
              <a:cs typeface="Times New Roman" panose="02020603050405020304" pitchFamily="18" charset="0"/>
            </a:endParaRPr>
          </a:p>
          <a:p>
            <a:endParaRPr lang="en-US" dirty="0"/>
          </a:p>
        </p:txBody>
      </p:sp>
      <p:pic>
        <p:nvPicPr>
          <p:cNvPr id="2050" name="Picture 2" descr="Steps To Write and Manage HIPAA Policies and Procedures">
            <a:extLst>
              <a:ext uri="{FF2B5EF4-FFF2-40B4-BE49-F238E27FC236}">
                <a16:creationId xmlns:a16="http://schemas.microsoft.com/office/drawing/2014/main" id="{2F70F3A1-708F-640C-F06F-8E688608EA9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215060" y="1690688"/>
            <a:ext cx="5876119" cy="3546330"/>
          </a:xfrm>
          <a:prstGeom prst="rect">
            <a:avLst/>
          </a:prstGeom>
          <a:noFill/>
          <a:extLst>
            <a:ext uri="{909E8E84-426E-40DD-AFC4-6F175D3DCCD1}">
              <a14:hiddenFill xmlns:a14="http://schemas.microsoft.com/office/drawing/2010/main">
                <a:solidFill>
                  <a:srgbClr val="FFFFFF"/>
                </a:solidFill>
              </a14:hiddenFill>
            </a:ext>
          </a:extLst>
        </p:spPr>
      </p:pic>
      <p:sp>
        <p:nvSpPr>
          <p:cNvPr id="4" name="Footer Placeholder 3">
            <a:extLst>
              <a:ext uri="{FF2B5EF4-FFF2-40B4-BE49-F238E27FC236}">
                <a16:creationId xmlns:a16="http://schemas.microsoft.com/office/drawing/2014/main" id="{F366404E-BA68-F1BC-C019-878D477EB6FC}"/>
              </a:ext>
            </a:extLst>
          </p:cNvPr>
          <p:cNvSpPr>
            <a:spLocks noGrp="1"/>
          </p:cNvSpPr>
          <p:nvPr>
            <p:ph type="ftr" sz="quarter" idx="11"/>
          </p:nvPr>
        </p:nvSpPr>
        <p:spPr>
          <a:xfrm>
            <a:off x="3946943" y="6310312"/>
            <a:ext cx="4536233" cy="365125"/>
          </a:xfrm>
        </p:spPr>
        <p:txBody>
          <a:bodyPr/>
          <a:lstStyle/>
          <a:p>
            <a:r>
              <a:rPr lang="en-US" dirty="0"/>
              <a:t>© Klose Training Chronic Edema and Lymphedema Certification 2024</a:t>
            </a:r>
          </a:p>
        </p:txBody>
      </p:sp>
      <p:pic>
        <p:nvPicPr>
          <p:cNvPr id="5" name="Picture 4">
            <a:extLst>
              <a:ext uri="{FF2B5EF4-FFF2-40B4-BE49-F238E27FC236}">
                <a16:creationId xmlns:a16="http://schemas.microsoft.com/office/drawing/2014/main" id="{DB401DE4-BC73-42CF-AC6B-6C9B21DBD66F}"/>
              </a:ext>
            </a:extLst>
          </p:cNvPr>
          <p:cNvPicPr>
            <a:picLocks noChangeAspect="1"/>
          </p:cNvPicPr>
          <p:nvPr/>
        </p:nvPicPr>
        <p:blipFill>
          <a:blip r:embed="rId3"/>
          <a:stretch>
            <a:fillRect/>
          </a:stretch>
        </p:blipFill>
        <p:spPr>
          <a:xfrm>
            <a:off x="11128453" y="6006210"/>
            <a:ext cx="777267" cy="608203"/>
          </a:xfrm>
          <a:prstGeom prst="rect">
            <a:avLst/>
          </a:prstGeom>
        </p:spPr>
      </p:pic>
    </p:spTree>
    <p:extLst>
      <p:ext uri="{BB962C8B-B14F-4D97-AF65-F5344CB8AC3E}">
        <p14:creationId xmlns:p14="http://schemas.microsoft.com/office/powerpoint/2010/main" val="1923572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7F38BB-7A92-C90E-4665-6C2F1BC0E707}"/>
              </a:ext>
            </a:extLst>
          </p:cNvPr>
          <p:cNvSpPr>
            <a:spLocks noGrp="1"/>
          </p:cNvSpPr>
          <p:nvPr>
            <p:ph type="title"/>
          </p:nvPr>
        </p:nvSpPr>
        <p:spPr/>
        <p:txBody>
          <a:bodyPr/>
          <a:lstStyle/>
          <a:p>
            <a:r>
              <a:rPr lang="en-US" b="1" dirty="0"/>
              <a:t>LTA 2024</a:t>
            </a:r>
          </a:p>
        </p:txBody>
      </p:sp>
      <p:sp>
        <p:nvSpPr>
          <p:cNvPr id="3" name="Content Placeholder 2">
            <a:extLst>
              <a:ext uri="{FF2B5EF4-FFF2-40B4-BE49-F238E27FC236}">
                <a16:creationId xmlns:a16="http://schemas.microsoft.com/office/drawing/2014/main" id="{10A2CDEE-3480-1265-9BA6-3B5BDC93C8C9}"/>
              </a:ext>
            </a:extLst>
          </p:cNvPr>
          <p:cNvSpPr>
            <a:spLocks noGrp="1"/>
          </p:cNvSpPr>
          <p:nvPr>
            <p:ph idx="1"/>
          </p:nvPr>
        </p:nvSpPr>
        <p:spPr>
          <a:xfrm>
            <a:off x="369455" y="1470177"/>
            <a:ext cx="5338618" cy="4935393"/>
          </a:xfrm>
        </p:spPr>
        <p:txBody>
          <a:bodyPr>
            <a:normAutofit lnSpcReduction="10000"/>
          </a:bodyPr>
          <a:lstStyle/>
          <a:p>
            <a:pPr marL="0" indent="0">
              <a:buNone/>
            </a:pPr>
            <a:r>
              <a:rPr lang="en-US" kern="100" dirty="0">
                <a:ea typeface="Calibri" panose="020F0502020204030204" pitchFamily="34" charset="0"/>
                <a:cs typeface="Times New Roman" panose="02020603050405020304" pitchFamily="18" charset="0"/>
              </a:rPr>
              <a:t>Compression products</a:t>
            </a:r>
            <a:r>
              <a:rPr lang="en-US" sz="2800" kern="100" dirty="0">
                <a:effectLst/>
                <a:ea typeface="Calibri" panose="020F0502020204030204" pitchFamily="34" charset="0"/>
                <a:cs typeface="Times New Roman" panose="02020603050405020304" pitchFamily="18" charset="0"/>
              </a:rPr>
              <a:t> are not free</a:t>
            </a:r>
          </a:p>
          <a:p>
            <a:pPr marL="0" indent="0">
              <a:buNone/>
            </a:pPr>
            <a:endParaRPr lang="en-US" sz="2800" kern="100" dirty="0">
              <a:effectLst/>
              <a:ea typeface="Calibri" panose="020F0502020204030204" pitchFamily="34" charset="0"/>
              <a:cs typeface="Times New Roman" panose="02020603050405020304" pitchFamily="18" charset="0"/>
            </a:endParaRPr>
          </a:p>
          <a:p>
            <a:pPr marL="0" indent="0">
              <a:buNone/>
            </a:pPr>
            <a:r>
              <a:rPr lang="en-US" sz="2800" kern="100" dirty="0">
                <a:effectLst/>
                <a:ea typeface="Calibri" panose="020F0502020204030204" pitchFamily="34" charset="0"/>
                <a:cs typeface="Times New Roman" panose="02020603050405020304" pitchFamily="18" charset="0"/>
              </a:rPr>
              <a:t>Garments are now billable to Medicare per policy</a:t>
            </a:r>
          </a:p>
          <a:p>
            <a:pPr marL="0" indent="0">
              <a:buNone/>
            </a:pPr>
            <a:endParaRPr lang="en-US" sz="2800" kern="100" dirty="0">
              <a:effectLst/>
              <a:ea typeface="Calibri" panose="020F0502020204030204" pitchFamily="34" charset="0"/>
              <a:cs typeface="Times New Roman" panose="02020603050405020304" pitchFamily="18" charset="0"/>
            </a:endParaRPr>
          </a:p>
          <a:p>
            <a:pPr marL="0" indent="0">
              <a:buNone/>
            </a:pPr>
            <a:r>
              <a:rPr lang="en-US" sz="2800" b="1" kern="100" dirty="0">
                <a:effectLst/>
                <a:ea typeface="Calibri" panose="020F0502020204030204" pitchFamily="34" charset="0"/>
                <a:cs typeface="Times New Roman" panose="02020603050405020304" pitchFamily="18" charset="0"/>
              </a:rPr>
              <a:t>Medicare</a:t>
            </a:r>
            <a:r>
              <a:rPr lang="en-US" sz="2800" kern="100" dirty="0">
                <a:effectLst/>
                <a:ea typeface="Calibri" panose="020F0502020204030204" pitchFamily="34" charset="0"/>
                <a:cs typeface="Times New Roman" panose="02020603050405020304" pitchFamily="18" charset="0"/>
              </a:rPr>
              <a:t>, pts are covered at 80% </a:t>
            </a:r>
            <a:endParaRPr lang="en-US" kern="100" dirty="0">
              <a:ea typeface="Calibri" panose="020F0502020204030204" pitchFamily="34" charset="0"/>
              <a:cs typeface="Times New Roman" panose="02020603050405020304" pitchFamily="18" charset="0"/>
            </a:endParaRPr>
          </a:p>
          <a:p>
            <a:pPr marL="0" indent="0">
              <a:buNone/>
            </a:pPr>
            <a:r>
              <a:rPr lang="en-US" kern="100" dirty="0">
                <a:ea typeface="Calibri" panose="020F0502020204030204" pitchFamily="34" charset="0"/>
                <a:cs typeface="Times New Roman" panose="02020603050405020304" pitchFamily="18" charset="0"/>
              </a:rPr>
              <a:t>Patients</a:t>
            </a:r>
            <a:r>
              <a:rPr lang="en-US" sz="2800" kern="100" dirty="0">
                <a:effectLst/>
                <a:ea typeface="Calibri" panose="020F0502020204030204" pitchFamily="34" charset="0"/>
                <a:cs typeface="Times New Roman" panose="02020603050405020304" pitchFamily="18" charset="0"/>
              </a:rPr>
              <a:t> are responsible for the 20%</a:t>
            </a:r>
          </a:p>
          <a:p>
            <a:r>
              <a:rPr lang="en-US" i="1" dirty="0"/>
              <a:t>Secondary or supplemental Medicare Plans should help cover the 20% </a:t>
            </a:r>
          </a:p>
          <a:p>
            <a:pPr marL="0" indent="0">
              <a:buNone/>
            </a:pPr>
            <a:endParaRPr lang="en-US" sz="2800" i="1" kern="100" dirty="0">
              <a:effectLst/>
              <a:ea typeface="Calibri" panose="020F0502020204030204" pitchFamily="34" charset="0"/>
              <a:cs typeface="Times New Roman" panose="02020603050405020304" pitchFamily="18" charset="0"/>
            </a:endParaRPr>
          </a:p>
          <a:p>
            <a:pPr marL="0" indent="0">
              <a:buNone/>
            </a:pPr>
            <a:endParaRPr lang="en-US" kern="100" dirty="0">
              <a:ea typeface="Calibri" panose="020F0502020204030204" pitchFamily="34" charset="0"/>
              <a:cs typeface="Times New Roman" panose="02020603050405020304" pitchFamily="18" charset="0"/>
            </a:endParaRPr>
          </a:p>
          <a:p>
            <a:pPr marL="0" indent="0">
              <a:buNone/>
            </a:pPr>
            <a:endParaRPr lang="en-US" kern="100" dirty="0">
              <a:effectLst/>
              <a:ea typeface="Calibri" panose="020F0502020204030204" pitchFamily="34" charset="0"/>
              <a:cs typeface="Times New Roman" panose="02020603050405020304" pitchFamily="18" charset="0"/>
            </a:endParaRPr>
          </a:p>
          <a:p>
            <a:endParaRPr lang="en-US" dirty="0"/>
          </a:p>
        </p:txBody>
      </p:sp>
      <p:sp>
        <p:nvSpPr>
          <p:cNvPr id="4" name="AutoShape 2" descr="Compression garments: Just placebo? - Sportsmith">
            <a:extLst>
              <a:ext uri="{FF2B5EF4-FFF2-40B4-BE49-F238E27FC236}">
                <a16:creationId xmlns:a16="http://schemas.microsoft.com/office/drawing/2014/main" id="{C3CBB247-700F-E5D3-1C92-AFCB47B223C7}"/>
              </a:ext>
            </a:extLst>
          </p:cNvPr>
          <p:cNvSpPr>
            <a:spLocks noChangeAspect="1" noChangeArrowheads="1"/>
          </p:cNvSpPr>
          <p:nvPr/>
        </p:nvSpPr>
        <p:spPr bwMode="auto">
          <a:xfrm>
            <a:off x="7691582" y="1899516"/>
            <a:ext cx="3791527" cy="3791527"/>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pic>
        <p:nvPicPr>
          <p:cNvPr id="3076" name="Picture 4" descr="Coverage area of compression garments investigated within the compression garment and exercise literature">
            <a:extLst>
              <a:ext uri="{FF2B5EF4-FFF2-40B4-BE49-F238E27FC236}">
                <a16:creationId xmlns:a16="http://schemas.microsoft.com/office/drawing/2014/main" id="{EB90F607-ECEB-4A9C-A12E-F535BF088495}"/>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9618" r="13489" b="5050"/>
          <a:stretch/>
        </p:blipFill>
        <p:spPr bwMode="auto">
          <a:xfrm>
            <a:off x="5975927" y="1729229"/>
            <a:ext cx="6049817" cy="3933096"/>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5">
            <a:extLst>
              <a:ext uri="{FF2B5EF4-FFF2-40B4-BE49-F238E27FC236}">
                <a16:creationId xmlns:a16="http://schemas.microsoft.com/office/drawing/2014/main" id="{932066CF-101F-8B37-4D14-F008137AC585}"/>
              </a:ext>
            </a:extLst>
          </p:cNvPr>
          <p:cNvSpPr txBox="1"/>
          <p:nvPr/>
        </p:nvSpPr>
        <p:spPr>
          <a:xfrm>
            <a:off x="7778173" y="5567932"/>
            <a:ext cx="1505527" cy="246221"/>
          </a:xfrm>
          <a:prstGeom prst="rect">
            <a:avLst/>
          </a:prstGeom>
          <a:noFill/>
        </p:spPr>
        <p:txBody>
          <a:bodyPr wrap="square">
            <a:spAutoFit/>
          </a:bodyPr>
          <a:lstStyle/>
          <a:p>
            <a:pPr marL="0" indent="0" algn="r">
              <a:buNone/>
            </a:pPr>
            <a:r>
              <a:rPr lang="en-US" sz="1000" kern="100" dirty="0">
                <a:effectLst/>
                <a:ea typeface="Calibri" panose="020F0502020204030204" pitchFamily="34" charset="0"/>
                <a:cs typeface="Times New Roman" panose="02020603050405020304" pitchFamily="18" charset="0"/>
              </a:rPr>
              <a:t>ResearchGate</a:t>
            </a:r>
          </a:p>
        </p:txBody>
      </p:sp>
      <p:sp>
        <p:nvSpPr>
          <p:cNvPr id="5" name="Footer Placeholder 4">
            <a:extLst>
              <a:ext uri="{FF2B5EF4-FFF2-40B4-BE49-F238E27FC236}">
                <a16:creationId xmlns:a16="http://schemas.microsoft.com/office/drawing/2014/main" id="{B56D1954-C73D-9899-A770-CD1218CC0E02}"/>
              </a:ext>
            </a:extLst>
          </p:cNvPr>
          <p:cNvSpPr>
            <a:spLocks noGrp="1"/>
          </p:cNvSpPr>
          <p:nvPr>
            <p:ph type="ftr" sz="quarter" idx="11"/>
          </p:nvPr>
        </p:nvSpPr>
        <p:spPr>
          <a:xfrm>
            <a:off x="3841879" y="6393294"/>
            <a:ext cx="4508241" cy="365125"/>
          </a:xfrm>
        </p:spPr>
        <p:txBody>
          <a:bodyPr/>
          <a:lstStyle/>
          <a:p>
            <a:r>
              <a:rPr lang="en-US" dirty="0"/>
              <a:t>© Klose Training Chronic Edema and Lymphedema Certification 2024</a:t>
            </a:r>
          </a:p>
        </p:txBody>
      </p:sp>
      <p:pic>
        <p:nvPicPr>
          <p:cNvPr id="7" name="Picture 6">
            <a:extLst>
              <a:ext uri="{FF2B5EF4-FFF2-40B4-BE49-F238E27FC236}">
                <a16:creationId xmlns:a16="http://schemas.microsoft.com/office/drawing/2014/main" id="{DB401DE4-BC73-42CF-AC6B-6C9B21DBD66F}"/>
              </a:ext>
            </a:extLst>
          </p:cNvPr>
          <p:cNvPicPr>
            <a:picLocks noChangeAspect="1"/>
          </p:cNvPicPr>
          <p:nvPr/>
        </p:nvPicPr>
        <p:blipFill>
          <a:blip r:embed="rId3"/>
          <a:stretch>
            <a:fillRect/>
          </a:stretch>
        </p:blipFill>
        <p:spPr>
          <a:xfrm>
            <a:off x="10965166" y="5967653"/>
            <a:ext cx="777267" cy="608203"/>
          </a:xfrm>
          <a:prstGeom prst="rect">
            <a:avLst/>
          </a:prstGeom>
        </p:spPr>
      </p:pic>
    </p:spTree>
    <p:extLst>
      <p:ext uri="{BB962C8B-B14F-4D97-AF65-F5344CB8AC3E}">
        <p14:creationId xmlns:p14="http://schemas.microsoft.com/office/powerpoint/2010/main" val="347734550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A4392C-2274-2293-5CBA-708A15AF0911}"/>
              </a:ext>
            </a:extLst>
          </p:cNvPr>
          <p:cNvSpPr>
            <a:spLocks noGrp="1"/>
          </p:cNvSpPr>
          <p:nvPr>
            <p:ph type="title"/>
          </p:nvPr>
        </p:nvSpPr>
        <p:spPr/>
        <p:txBody>
          <a:bodyPr/>
          <a:lstStyle/>
          <a:p>
            <a:r>
              <a:rPr lang="en-US" b="1" dirty="0"/>
              <a:t>LTA 2024</a:t>
            </a:r>
          </a:p>
        </p:txBody>
      </p:sp>
      <p:sp>
        <p:nvSpPr>
          <p:cNvPr id="3" name="Content Placeholder 2">
            <a:extLst>
              <a:ext uri="{FF2B5EF4-FFF2-40B4-BE49-F238E27FC236}">
                <a16:creationId xmlns:a16="http://schemas.microsoft.com/office/drawing/2014/main" id="{DE25D803-CFA7-3705-E97C-06E21914BBC0}"/>
              </a:ext>
            </a:extLst>
          </p:cNvPr>
          <p:cNvSpPr>
            <a:spLocks noGrp="1"/>
          </p:cNvSpPr>
          <p:nvPr>
            <p:ph sz="half" idx="1"/>
          </p:nvPr>
        </p:nvSpPr>
        <p:spPr/>
        <p:txBody>
          <a:bodyPr>
            <a:normAutofit fontScale="92500" lnSpcReduction="20000"/>
          </a:bodyPr>
          <a:lstStyle/>
          <a:p>
            <a:pPr marL="0" indent="0">
              <a:buNone/>
            </a:pPr>
            <a:r>
              <a:rPr lang="en-US" b="1" kern="100" dirty="0">
                <a:effectLst/>
                <a:ea typeface="Calibri" panose="020F0502020204030204" pitchFamily="34" charset="0"/>
                <a:cs typeface="Times New Roman" panose="02020603050405020304" pitchFamily="18" charset="0"/>
              </a:rPr>
              <a:t>Medicare </a:t>
            </a:r>
            <a:r>
              <a:rPr lang="en-US" b="1" kern="100" dirty="0">
                <a:ea typeface="Calibri" panose="020F0502020204030204" pitchFamily="34" charset="0"/>
                <a:cs typeface="Times New Roman" panose="02020603050405020304" pitchFamily="18" charset="0"/>
              </a:rPr>
              <a:t>Replacement Plans:</a:t>
            </a:r>
          </a:p>
          <a:p>
            <a:pPr marL="0" indent="0">
              <a:buNone/>
            </a:pPr>
            <a:r>
              <a:rPr lang="en-US" kern="100" dirty="0">
                <a:ea typeface="Calibri" panose="020F0502020204030204" pitchFamily="34" charset="0"/>
                <a:cs typeface="Times New Roman" panose="02020603050405020304" pitchFamily="18" charset="0"/>
              </a:rPr>
              <a:t>A</a:t>
            </a:r>
            <a:r>
              <a:rPr lang="en-US" kern="100" dirty="0">
                <a:effectLst/>
                <a:ea typeface="Calibri" panose="020F0502020204030204" pitchFamily="34" charset="0"/>
                <a:cs typeface="Times New Roman" panose="02020603050405020304" pitchFamily="18" charset="0"/>
              </a:rPr>
              <a:t>re reimbursing/covering differently </a:t>
            </a:r>
          </a:p>
          <a:p>
            <a:pPr marL="0" indent="0">
              <a:buNone/>
            </a:pPr>
            <a:endParaRPr lang="en-US" kern="100" dirty="0">
              <a:ea typeface="Calibri" panose="020F0502020204030204" pitchFamily="34" charset="0"/>
              <a:cs typeface="Times New Roman" panose="02020603050405020304" pitchFamily="18" charset="0"/>
            </a:endParaRPr>
          </a:p>
          <a:p>
            <a:pPr marL="0" indent="0">
              <a:buNone/>
            </a:pPr>
            <a:r>
              <a:rPr lang="en-US" kern="100" dirty="0">
                <a:effectLst/>
                <a:ea typeface="Calibri" panose="020F0502020204030204" pitchFamily="34" charset="0"/>
                <a:cs typeface="Times New Roman" panose="02020603050405020304" pitchFamily="18" charset="0"/>
              </a:rPr>
              <a:t>It is a case by case basis (per the patient’s plan) and should have </a:t>
            </a:r>
            <a:r>
              <a:rPr lang="en-US" u="sng" kern="100" dirty="0">
                <a:effectLst/>
                <a:ea typeface="Calibri" panose="020F0502020204030204" pitchFamily="34" charset="0"/>
                <a:cs typeface="Times New Roman" panose="02020603050405020304" pitchFamily="18" charset="0"/>
              </a:rPr>
              <a:t>pre-authorized first</a:t>
            </a:r>
            <a:r>
              <a:rPr lang="en-US" kern="100" dirty="0">
                <a:effectLst/>
                <a:ea typeface="Calibri" panose="020F0502020204030204" pitchFamily="34" charset="0"/>
                <a:cs typeface="Times New Roman" panose="02020603050405020304" pitchFamily="18" charset="0"/>
              </a:rPr>
              <a:t> from DME to find out what is covered</a:t>
            </a:r>
          </a:p>
          <a:p>
            <a:pPr marL="0" indent="0">
              <a:buNone/>
            </a:pPr>
            <a:endParaRPr lang="en-US" kern="100" dirty="0">
              <a:ea typeface="Calibri" panose="020F0502020204030204" pitchFamily="34" charset="0"/>
              <a:cs typeface="Times New Roman" panose="02020603050405020304" pitchFamily="18" charset="0"/>
            </a:endParaRPr>
          </a:p>
          <a:p>
            <a:pPr marL="0" indent="0">
              <a:buNone/>
            </a:pPr>
            <a:r>
              <a:rPr lang="en-US" kern="100" dirty="0">
                <a:effectLst/>
                <a:ea typeface="Calibri" panose="020F0502020204030204" pitchFamily="34" charset="0"/>
                <a:cs typeface="Times New Roman" panose="02020603050405020304" pitchFamily="18" charset="0"/>
              </a:rPr>
              <a:t>Some plans cover LESS than the cost of the </a:t>
            </a:r>
            <a:r>
              <a:rPr lang="en-US" kern="100" dirty="0">
                <a:ea typeface="Calibri" panose="020F0502020204030204" pitchFamily="34" charset="0"/>
                <a:cs typeface="Times New Roman" panose="02020603050405020304" pitchFamily="18" charset="0"/>
              </a:rPr>
              <a:t>products</a:t>
            </a:r>
            <a:r>
              <a:rPr lang="en-US" kern="100" dirty="0">
                <a:effectLst/>
                <a:ea typeface="Calibri" panose="020F0502020204030204" pitchFamily="34" charset="0"/>
                <a:cs typeface="Times New Roman" panose="02020603050405020304" pitchFamily="18" charset="0"/>
              </a:rPr>
              <a:t> </a:t>
            </a:r>
          </a:p>
          <a:p>
            <a:endParaRPr lang="en-US" dirty="0"/>
          </a:p>
        </p:txBody>
      </p:sp>
      <p:sp>
        <p:nvSpPr>
          <p:cNvPr id="4" name="Content Placeholder 3">
            <a:extLst>
              <a:ext uri="{FF2B5EF4-FFF2-40B4-BE49-F238E27FC236}">
                <a16:creationId xmlns:a16="http://schemas.microsoft.com/office/drawing/2014/main" id="{244B0779-FDC6-B0DA-3A13-B9E5BD3AFFE8}"/>
              </a:ext>
            </a:extLst>
          </p:cNvPr>
          <p:cNvSpPr>
            <a:spLocks noGrp="1"/>
          </p:cNvSpPr>
          <p:nvPr>
            <p:ph sz="half" idx="2"/>
          </p:nvPr>
        </p:nvSpPr>
        <p:spPr>
          <a:xfrm>
            <a:off x="6180282" y="1781957"/>
            <a:ext cx="5816600" cy="4351338"/>
          </a:xfrm>
        </p:spPr>
        <p:txBody>
          <a:bodyPr>
            <a:normAutofit fontScale="92500" lnSpcReduction="20000"/>
          </a:bodyPr>
          <a:lstStyle/>
          <a:p>
            <a:pPr marL="0" indent="0">
              <a:buNone/>
            </a:pPr>
            <a:r>
              <a:rPr lang="en-US" b="1" dirty="0"/>
              <a:t>The LTA </a:t>
            </a:r>
            <a:r>
              <a:rPr lang="en-US" b="1" u="sng" dirty="0"/>
              <a:t>only</a:t>
            </a:r>
            <a:r>
              <a:rPr lang="en-US" b="1" dirty="0"/>
              <a:t> directly mandates Medicare coverage</a:t>
            </a:r>
          </a:p>
          <a:p>
            <a:pPr marL="0" indent="0">
              <a:buNone/>
            </a:pPr>
            <a:endParaRPr lang="en-US" dirty="0"/>
          </a:p>
          <a:p>
            <a:pPr marL="0" indent="0">
              <a:buNone/>
            </a:pPr>
            <a:r>
              <a:rPr lang="en-US" dirty="0"/>
              <a:t>“The LTA  will indirectly benefit all patients, because almost all other insurance plans follow Medicare coverage guidelines”</a:t>
            </a:r>
          </a:p>
          <a:p>
            <a:pPr marL="0" indent="0">
              <a:buNone/>
            </a:pPr>
            <a:endParaRPr lang="en-US" dirty="0"/>
          </a:p>
          <a:p>
            <a:pPr marL="0" indent="0">
              <a:buNone/>
            </a:pPr>
            <a:r>
              <a:rPr lang="en-US" dirty="0"/>
              <a:t>“During the 12 years it took to pass the LTA, private insurance plans increasingly aligned their coverage with that of Medicare’s, with many citing this as the reason for changes to their coverage”</a:t>
            </a:r>
          </a:p>
        </p:txBody>
      </p:sp>
      <p:sp>
        <p:nvSpPr>
          <p:cNvPr id="6" name="TextBox 5">
            <a:extLst>
              <a:ext uri="{FF2B5EF4-FFF2-40B4-BE49-F238E27FC236}">
                <a16:creationId xmlns:a16="http://schemas.microsoft.com/office/drawing/2014/main" id="{51BBD772-59F9-A4D4-91C1-DD877AF98F57}"/>
              </a:ext>
            </a:extLst>
          </p:cNvPr>
          <p:cNvSpPr txBox="1"/>
          <p:nvPr/>
        </p:nvSpPr>
        <p:spPr>
          <a:xfrm>
            <a:off x="5332116" y="5978343"/>
            <a:ext cx="4987636" cy="246221"/>
          </a:xfrm>
          <a:prstGeom prst="rect">
            <a:avLst/>
          </a:prstGeom>
          <a:noFill/>
        </p:spPr>
        <p:txBody>
          <a:bodyPr wrap="square">
            <a:spAutoFit/>
          </a:bodyPr>
          <a:lstStyle/>
          <a:p>
            <a:pPr algn="r"/>
            <a:r>
              <a:rPr lang="en-US" sz="1000" b="0" i="0" dirty="0">
                <a:solidFill>
                  <a:srgbClr val="FFFFFF"/>
                </a:solidFill>
                <a:effectLst/>
                <a:highlight>
                  <a:srgbClr val="323639"/>
                </a:highlight>
              </a:rPr>
              <a:t>FAQ Document for the Lymphedema Treatment Act</a:t>
            </a:r>
            <a:endParaRPr lang="en-US" sz="1000" dirty="0"/>
          </a:p>
        </p:txBody>
      </p:sp>
      <p:sp>
        <p:nvSpPr>
          <p:cNvPr id="5" name="Footer Placeholder 4">
            <a:extLst>
              <a:ext uri="{FF2B5EF4-FFF2-40B4-BE49-F238E27FC236}">
                <a16:creationId xmlns:a16="http://schemas.microsoft.com/office/drawing/2014/main" id="{E0428779-F417-3937-E38E-7D72E1647E59}"/>
              </a:ext>
            </a:extLst>
          </p:cNvPr>
          <p:cNvSpPr>
            <a:spLocks noGrp="1"/>
          </p:cNvSpPr>
          <p:nvPr>
            <p:ph type="ftr" sz="quarter" idx="11"/>
          </p:nvPr>
        </p:nvSpPr>
        <p:spPr>
          <a:xfrm>
            <a:off x="3935492" y="6310311"/>
            <a:ext cx="4489580" cy="365125"/>
          </a:xfrm>
        </p:spPr>
        <p:txBody>
          <a:bodyPr/>
          <a:lstStyle/>
          <a:p>
            <a:r>
              <a:rPr lang="en-US" dirty="0"/>
              <a:t>© Klose Training Chronic Edema and Lymphedema Certification 2024</a:t>
            </a:r>
          </a:p>
        </p:txBody>
      </p:sp>
      <p:pic>
        <p:nvPicPr>
          <p:cNvPr id="7" name="Picture 6">
            <a:extLst>
              <a:ext uri="{FF2B5EF4-FFF2-40B4-BE49-F238E27FC236}">
                <a16:creationId xmlns:a16="http://schemas.microsoft.com/office/drawing/2014/main" id="{DB401DE4-BC73-42CF-AC6B-6C9B21DBD66F}"/>
              </a:ext>
            </a:extLst>
          </p:cNvPr>
          <p:cNvPicPr>
            <a:picLocks noChangeAspect="1"/>
          </p:cNvPicPr>
          <p:nvPr/>
        </p:nvPicPr>
        <p:blipFill>
          <a:blip r:embed="rId2"/>
          <a:stretch>
            <a:fillRect/>
          </a:stretch>
        </p:blipFill>
        <p:spPr>
          <a:xfrm>
            <a:off x="10965166" y="6006209"/>
            <a:ext cx="777267" cy="608203"/>
          </a:xfrm>
          <a:prstGeom prst="rect">
            <a:avLst/>
          </a:prstGeom>
        </p:spPr>
      </p:pic>
    </p:spTree>
    <p:extLst>
      <p:ext uri="{BB962C8B-B14F-4D97-AF65-F5344CB8AC3E}">
        <p14:creationId xmlns:p14="http://schemas.microsoft.com/office/powerpoint/2010/main" val="40071380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500"/>
                                        <p:tgtEl>
                                          <p:spTgt spid="4">
                                            <p:txEl>
                                              <p:pRg st="0" end="0"/>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4">
                                            <p:txEl>
                                              <p:pRg st="2" end="2"/>
                                            </p:txEl>
                                          </p:spTgt>
                                        </p:tgtEl>
                                        <p:attrNameLst>
                                          <p:attrName>style.visibility</p:attrName>
                                        </p:attrNameLst>
                                      </p:cBhvr>
                                      <p:to>
                                        <p:strVal val="visible"/>
                                      </p:to>
                                    </p:set>
                                    <p:animEffect transition="in" filter="fade">
                                      <p:cBhvr>
                                        <p:cTn id="10" dur="500"/>
                                        <p:tgtEl>
                                          <p:spTgt spid="4">
                                            <p:txEl>
                                              <p:pRg st="2" end="2"/>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4">
                                            <p:txEl>
                                              <p:pRg st="4" end="4"/>
                                            </p:txEl>
                                          </p:spTgt>
                                        </p:tgtEl>
                                        <p:attrNameLst>
                                          <p:attrName>style.visibility</p:attrName>
                                        </p:attrNameLst>
                                      </p:cBhvr>
                                      <p:to>
                                        <p:strVal val="visible"/>
                                      </p:to>
                                    </p:set>
                                    <p:animEffect transition="in" filter="fade">
                                      <p:cBhvr>
                                        <p:cTn id="13" dur="500"/>
                                        <p:tgtEl>
                                          <p:spTgt spid="4">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A6F218-8865-E24E-8F2C-4F51BE53FD05}"/>
              </a:ext>
            </a:extLst>
          </p:cNvPr>
          <p:cNvSpPr>
            <a:spLocks noGrp="1"/>
          </p:cNvSpPr>
          <p:nvPr>
            <p:ph type="title"/>
          </p:nvPr>
        </p:nvSpPr>
        <p:spPr/>
        <p:txBody>
          <a:bodyPr/>
          <a:lstStyle/>
          <a:p>
            <a:r>
              <a:rPr lang="en-US" b="1" dirty="0"/>
              <a:t>LTA 2024</a:t>
            </a:r>
          </a:p>
        </p:txBody>
      </p:sp>
      <p:sp>
        <p:nvSpPr>
          <p:cNvPr id="3" name="Content Placeholder 2">
            <a:extLst>
              <a:ext uri="{FF2B5EF4-FFF2-40B4-BE49-F238E27FC236}">
                <a16:creationId xmlns:a16="http://schemas.microsoft.com/office/drawing/2014/main" id="{369C2D67-2571-32E4-5E93-E7E071A6A08D}"/>
              </a:ext>
            </a:extLst>
          </p:cNvPr>
          <p:cNvSpPr>
            <a:spLocks noGrp="1"/>
          </p:cNvSpPr>
          <p:nvPr>
            <p:ph idx="1"/>
          </p:nvPr>
        </p:nvSpPr>
        <p:spPr>
          <a:xfrm>
            <a:off x="755072" y="1594716"/>
            <a:ext cx="10515600" cy="4351338"/>
          </a:xfrm>
        </p:spPr>
        <p:txBody>
          <a:bodyPr>
            <a:normAutofit fontScale="85000" lnSpcReduction="20000"/>
          </a:bodyPr>
          <a:lstStyle/>
          <a:p>
            <a:pPr marL="0" indent="0">
              <a:buNone/>
            </a:pPr>
            <a:r>
              <a:rPr lang="en-US" b="1" dirty="0"/>
              <a:t>Daytime garments </a:t>
            </a:r>
            <a:r>
              <a:rPr lang="en-US" dirty="0"/>
              <a:t>– 3 sets (one garment for each affected body part) every six months, standard or custom fit, or a combination of products</a:t>
            </a:r>
          </a:p>
          <a:p>
            <a:r>
              <a:rPr lang="en-US" dirty="0"/>
              <a:t>Velcro products fall into day time</a:t>
            </a:r>
          </a:p>
          <a:p>
            <a:r>
              <a:rPr lang="en-US" dirty="0"/>
              <a:t>H&amp;N fall into day time products </a:t>
            </a:r>
          </a:p>
          <a:p>
            <a:pPr marL="0" indent="0">
              <a:buNone/>
            </a:pPr>
            <a:endParaRPr lang="en-US" dirty="0"/>
          </a:p>
          <a:p>
            <a:pPr marL="0" indent="0">
              <a:buNone/>
            </a:pPr>
            <a:r>
              <a:rPr lang="en-US" b="1" dirty="0"/>
              <a:t>Nighttime garments </a:t>
            </a:r>
            <a:r>
              <a:rPr lang="en-US" dirty="0"/>
              <a:t>– 2 sets (one garment for each affected body part) every two years, standard or custom fit, or a combination </a:t>
            </a:r>
          </a:p>
          <a:p>
            <a:pPr marL="0" indent="0">
              <a:buNone/>
            </a:pPr>
            <a:endParaRPr lang="en-US" dirty="0"/>
          </a:p>
          <a:p>
            <a:pPr marL="0" indent="0">
              <a:buNone/>
            </a:pPr>
            <a:r>
              <a:rPr lang="en-US" b="1" dirty="0"/>
              <a:t>Bandaging supplies </a:t>
            </a:r>
            <a:r>
              <a:rPr lang="en-US" dirty="0"/>
              <a:t>– no set limit in the rule (Phase 1 or 2 CDT)</a:t>
            </a:r>
          </a:p>
          <a:p>
            <a:pPr marL="0" indent="0">
              <a:buNone/>
            </a:pPr>
            <a:endParaRPr lang="en-US" dirty="0"/>
          </a:p>
          <a:p>
            <a:pPr marL="0" indent="0">
              <a:buNone/>
            </a:pPr>
            <a:r>
              <a:rPr lang="en-US" b="1" dirty="0"/>
              <a:t>Accessories </a:t>
            </a:r>
            <a:r>
              <a:rPr lang="en-US" dirty="0"/>
              <a:t>– No set limit, will be determined on a case-by-case basis depending on the needs of the patient</a:t>
            </a:r>
          </a:p>
        </p:txBody>
      </p:sp>
      <p:sp>
        <p:nvSpPr>
          <p:cNvPr id="4" name="Footer Placeholder 3">
            <a:extLst>
              <a:ext uri="{FF2B5EF4-FFF2-40B4-BE49-F238E27FC236}">
                <a16:creationId xmlns:a16="http://schemas.microsoft.com/office/drawing/2014/main" id="{B135FFC5-ACAB-F736-4DE3-E265378DF5FC}"/>
              </a:ext>
            </a:extLst>
          </p:cNvPr>
          <p:cNvSpPr>
            <a:spLocks noGrp="1"/>
          </p:cNvSpPr>
          <p:nvPr>
            <p:ph type="ftr" sz="quarter" idx="11"/>
          </p:nvPr>
        </p:nvSpPr>
        <p:spPr>
          <a:xfrm>
            <a:off x="3771900" y="6310312"/>
            <a:ext cx="4648200" cy="365125"/>
          </a:xfrm>
        </p:spPr>
        <p:txBody>
          <a:bodyPr/>
          <a:lstStyle/>
          <a:p>
            <a:r>
              <a:rPr lang="en-US" dirty="0"/>
              <a:t>© Klose Training Chronic Edema and Lymphedema Certification 2024</a:t>
            </a:r>
          </a:p>
        </p:txBody>
      </p:sp>
      <p:pic>
        <p:nvPicPr>
          <p:cNvPr id="5" name="Picture 4">
            <a:extLst>
              <a:ext uri="{FF2B5EF4-FFF2-40B4-BE49-F238E27FC236}">
                <a16:creationId xmlns:a16="http://schemas.microsoft.com/office/drawing/2014/main" id="{DB401DE4-BC73-42CF-AC6B-6C9B21DBD66F}"/>
              </a:ext>
            </a:extLst>
          </p:cNvPr>
          <p:cNvPicPr>
            <a:picLocks noChangeAspect="1"/>
          </p:cNvPicPr>
          <p:nvPr/>
        </p:nvPicPr>
        <p:blipFill>
          <a:blip r:embed="rId2"/>
          <a:stretch>
            <a:fillRect/>
          </a:stretch>
        </p:blipFill>
        <p:spPr>
          <a:xfrm>
            <a:off x="10882038" y="6006210"/>
            <a:ext cx="777267" cy="608203"/>
          </a:xfrm>
          <a:prstGeom prst="rect">
            <a:avLst/>
          </a:prstGeom>
        </p:spPr>
      </p:pic>
    </p:spTree>
    <p:extLst>
      <p:ext uri="{BB962C8B-B14F-4D97-AF65-F5344CB8AC3E}">
        <p14:creationId xmlns:p14="http://schemas.microsoft.com/office/powerpoint/2010/main" val="218791410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7A448A54-7C18-791F-9934-6A027C5FD6C8}"/>
              </a:ext>
            </a:extLst>
          </p:cNvPr>
          <p:cNvSpPr>
            <a:spLocks noGrp="1"/>
          </p:cNvSpPr>
          <p:nvPr>
            <p:ph type="ctrTitle"/>
          </p:nvPr>
        </p:nvSpPr>
        <p:spPr/>
        <p:txBody>
          <a:bodyPr/>
          <a:lstStyle/>
          <a:p>
            <a:r>
              <a:rPr lang="en-US" b="1" dirty="0"/>
              <a:t>WE NEED TO DO OUR PART</a:t>
            </a:r>
          </a:p>
        </p:txBody>
      </p:sp>
      <p:sp>
        <p:nvSpPr>
          <p:cNvPr id="2" name="Subtitle 1">
            <a:extLst>
              <a:ext uri="{FF2B5EF4-FFF2-40B4-BE49-F238E27FC236}">
                <a16:creationId xmlns:a16="http://schemas.microsoft.com/office/drawing/2014/main" id="{B6AA8189-664F-9FC0-2205-5E2F5F6A5288}"/>
              </a:ext>
            </a:extLst>
          </p:cNvPr>
          <p:cNvSpPr>
            <a:spLocks noGrp="1"/>
          </p:cNvSpPr>
          <p:nvPr>
            <p:ph type="subTitle" idx="1"/>
          </p:nvPr>
        </p:nvSpPr>
        <p:spPr/>
        <p:txBody>
          <a:bodyPr/>
          <a:lstStyle/>
          <a:p>
            <a:r>
              <a:rPr lang="en-US" dirty="0"/>
              <a:t>For years we have given Medicare patients what they can afford..</a:t>
            </a:r>
          </a:p>
          <a:p>
            <a:r>
              <a:rPr lang="en-US" dirty="0"/>
              <a:t>Today we can give our patients what they deserve to manage their lymphedema</a:t>
            </a:r>
          </a:p>
        </p:txBody>
      </p:sp>
      <p:sp>
        <p:nvSpPr>
          <p:cNvPr id="3" name="Footer Placeholder 2">
            <a:extLst>
              <a:ext uri="{FF2B5EF4-FFF2-40B4-BE49-F238E27FC236}">
                <a16:creationId xmlns:a16="http://schemas.microsoft.com/office/drawing/2014/main" id="{877D392B-513D-21BB-7371-3233B7461CE0}"/>
              </a:ext>
            </a:extLst>
          </p:cNvPr>
          <p:cNvSpPr>
            <a:spLocks noGrp="1"/>
          </p:cNvSpPr>
          <p:nvPr>
            <p:ph type="ftr" sz="quarter" idx="11"/>
          </p:nvPr>
        </p:nvSpPr>
        <p:spPr>
          <a:xfrm>
            <a:off x="3720581" y="6253713"/>
            <a:ext cx="4750837" cy="365125"/>
          </a:xfrm>
        </p:spPr>
        <p:txBody>
          <a:bodyPr/>
          <a:lstStyle/>
          <a:p>
            <a:r>
              <a:rPr lang="en-US" dirty="0"/>
              <a:t>© Klose Training Chronic Edema and Lymphedema Certification 2024</a:t>
            </a:r>
          </a:p>
        </p:txBody>
      </p:sp>
    </p:spTree>
    <p:extLst>
      <p:ext uri="{BB962C8B-B14F-4D97-AF65-F5344CB8AC3E}">
        <p14:creationId xmlns:p14="http://schemas.microsoft.com/office/powerpoint/2010/main" val="29755644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2">
                                            <p:txEl>
                                              <p:pRg st="1" end="1"/>
                                            </p:txEl>
                                          </p:spTgt>
                                        </p:tgtEl>
                                        <p:attrNameLst>
                                          <p:attrName>style.visibility</p:attrName>
                                        </p:attrNameLst>
                                      </p:cBhvr>
                                      <p:to>
                                        <p:strVal val="visible"/>
                                      </p:to>
                                    </p:set>
                                    <p:animEffect transition="in" filter="fade">
                                      <p:cBhvr>
                                        <p:cTn id="10" dur="500"/>
                                        <p:tgtEl>
                                          <p:spTgt spid="2">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C4EC77-1565-82B9-4C2A-A643B394FC7B}"/>
              </a:ext>
            </a:extLst>
          </p:cNvPr>
          <p:cNvSpPr>
            <a:spLocks noGrp="1"/>
          </p:cNvSpPr>
          <p:nvPr>
            <p:ph type="title"/>
          </p:nvPr>
        </p:nvSpPr>
        <p:spPr/>
        <p:txBody>
          <a:bodyPr/>
          <a:lstStyle/>
          <a:p>
            <a:r>
              <a:rPr lang="en-US" b="1" dirty="0"/>
              <a:t>LTA 2024</a:t>
            </a:r>
          </a:p>
        </p:txBody>
      </p:sp>
      <p:sp>
        <p:nvSpPr>
          <p:cNvPr id="3" name="Content Placeholder 2">
            <a:extLst>
              <a:ext uri="{FF2B5EF4-FFF2-40B4-BE49-F238E27FC236}">
                <a16:creationId xmlns:a16="http://schemas.microsoft.com/office/drawing/2014/main" id="{487BC70E-E06C-1DB7-3544-5D0EB5BED3AF}"/>
              </a:ext>
            </a:extLst>
          </p:cNvPr>
          <p:cNvSpPr>
            <a:spLocks noGrp="1"/>
          </p:cNvSpPr>
          <p:nvPr>
            <p:ph idx="1"/>
          </p:nvPr>
        </p:nvSpPr>
        <p:spPr/>
        <p:txBody>
          <a:bodyPr>
            <a:normAutofit fontScale="92500" lnSpcReduction="20000"/>
          </a:bodyPr>
          <a:lstStyle/>
          <a:p>
            <a:pPr marL="0" marR="0">
              <a:lnSpc>
                <a:spcPct val="107000"/>
              </a:lnSpc>
              <a:spcBef>
                <a:spcPts val="0"/>
              </a:spcBef>
              <a:spcAft>
                <a:spcPts val="800"/>
              </a:spcAft>
            </a:pPr>
            <a:r>
              <a:rPr lang="en-US" b="1" u="sng" kern="100" dirty="0">
                <a:effectLst/>
                <a:highlight>
                  <a:srgbClr val="FFFF00"/>
                </a:highlight>
                <a:ea typeface="Calibri" panose="020F0502020204030204" pitchFamily="34" charset="0"/>
                <a:cs typeface="Times New Roman" panose="02020603050405020304" pitchFamily="18" charset="0"/>
              </a:rPr>
              <a:t>Diagnosis / ICD 10 Code:</a:t>
            </a:r>
            <a:r>
              <a:rPr lang="en-US" b="1" u="sng" kern="100" dirty="0">
                <a:effectLst/>
                <a:ea typeface="Calibri" panose="020F0502020204030204" pitchFamily="34" charset="0"/>
                <a:cs typeface="Times New Roman" panose="02020603050405020304" pitchFamily="18" charset="0"/>
              </a:rPr>
              <a:t> </a:t>
            </a:r>
          </a:p>
          <a:p>
            <a:pPr marL="0" marR="0">
              <a:lnSpc>
                <a:spcPct val="107000"/>
              </a:lnSpc>
              <a:spcBef>
                <a:spcPts val="0"/>
              </a:spcBef>
              <a:spcAft>
                <a:spcPts val="800"/>
              </a:spcAft>
            </a:pPr>
            <a:r>
              <a:rPr lang="en-US" b="1" u="sng" kern="100" dirty="0">
                <a:effectLst/>
                <a:ea typeface="Calibri" panose="020F0502020204030204" pitchFamily="34" charset="0"/>
                <a:cs typeface="Times New Roman" panose="02020603050405020304" pitchFamily="18" charset="0"/>
              </a:rPr>
              <a:t>List one of the four diagnosis codes in your evaluation</a:t>
            </a:r>
          </a:p>
          <a:p>
            <a:pPr marL="0" marR="0">
              <a:lnSpc>
                <a:spcPct val="107000"/>
              </a:lnSpc>
              <a:spcBef>
                <a:spcPts val="0"/>
              </a:spcBef>
              <a:spcAft>
                <a:spcPts val="800"/>
              </a:spcAft>
            </a:pPr>
            <a:r>
              <a:rPr lang="en-US" b="1" u="sng" kern="100" dirty="0">
                <a:effectLst/>
                <a:ea typeface="Calibri" panose="020F0502020204030204" pitchFamily="34" charset="0"/>
                <a:cs typeface="Times New Roman" panose="02020603050405020304" pitchFamily="18" charset="0"/>
              </a:rPr>
              <a:t>Do not list other edema codes/only list one of these 4 dx codes)</a:t>
            </a:r>
          </a:p>
          <a:p>
            <a:pPr marL="0" marR="0" indent="0">
              <a:lnSpc>
                <a:spcPct val="107000"/>
              </a:lnSpc>
              <a:spcBef>
                <a:spcPts val="0"/>
              </a:spcBef>
              <a:spcAft>
                <a:spcPts val="800"/>
              </a:spcAft>
              <a:buNone/>
            </a:pPr>
            <a:endParaRPr lang="en-US" kern="100" dirty="0">
              <a:effectLst/>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kern="0" dirty="0">
                <a:solidFill>
                  <a:srgbClr val="222222"/>
                </a:solidFill>
                <a:effectLst/>
                <a:highlight>
                  <a:srgbClr val="FFFFFF"/>
                </a:highlight>
                <a:ea typeface="Times New Roman" panose="02020603050405020304" pitchFamily="18" charset="0"/>
                <a:cs typeface="Calibri" panose="020F0502020204030204" pitchFamily="34" charset="0"/>
              </a:rPr>
              <a:t>I89.0 Lymphedema not elsewhere classified</a:t>
            </a:r>
            <a:endParaRPr lang="en-US" kern="100" dirty="0">
              <a:highlight>
                <a:srgbClr val="FFFFFF"/>
              </a:highlight>
              <a:ea typeface="Times New Roman" panose="02020603050405020304" pitchFamily="18" charset="0"/>
              <a:cs typeface="Times New Roman" panose="02020603050405020304" pitchFamily="18" charset="0"/>
            </a:endParaRPr>
          </a:p>
          <a:p>
            <a:pPr marL="0" marR="0">
              <a:lnSpc>
                <a:spcPct val="107000"/>
              </a:lnSpc>
              <a:spcBef>
                <a:spcPts val="0"/>
              </a:spcBef>
              <a:spcAft>
                <a:spcPts val="800"/>
              </a:spcAft>
            </a:pPr>
            <a:r>
              <a:rPr lang="en-US" kern="0" dirty="0">
                <a:solidFill>
                  <a:srgbClr val="222222"/>
                </a:solidFill>
                <a:effectLst/>
                <a:highlight>
                  <a:srgbClr val="FFFFFF"/>
                </a:highlight>
                <a:ea typeface="Times New Roman" panose="02020603050405020304" pitchFamily="18" charset="0"/>
                <a:cs typeface="Calibri" panose="020F0502020204030204" pitchFamily="34" charset="0"/>
              </a:rPr>
              <a:t>I97.2 post mastectomy lymphedema syndrome</a:t>
            </a:r>
            <a:endParaRPr lang="en-US" kern="100" dirty="0">
              <a:highlight>
                <a:srgbClr val="FFFFFF"/>
              </a:highlight>
              <a:ea typeface="Times New Roman" panose="02020603050405020304" pitchFamily="18" charset="0"/>
              <a:cs typeface="Times New Roman" panose="02020603050405020304" pitchFamily="18" charset="0"/>
            </a:endParaRPr>
          </a:p>
          <a:p>
            <a:pPr marL="0" marR="0">
              <a:lnSpc>
                <a:spcPct val="107000"/>
              </a:lnSpc>
              <a:spcBef>
                <a:spcPts val="0"/>
              </a:spcBef>
              <a:spcAft>
                <a:spcPts val="800"/>
              </a:spcAft>
            </a:pPr>
            <a:r>
              <a:rPr lang="en-US" kern="0" dirty="0">
                <a:solidFill>
                  <a:srgbClr val="222222"/>
                </a:solidFill>
                <a:effectLst/>
                <a:highlight>
                  <a:srgbClr val="FFFFFF"/>
                </a:highlight>
                <a:ea typeface="Times New Roman" panose="02020603050405020304" pitchFamily="18" charset="0"/>
                <a:cs typeface="Calibri" panose="020F0502020204030204" pitchFamily="34" charset="0"/>
              </a:rPr>
              <a:t>I97.89 other post procedural complications and disorders of the   circulatory system, not elsewhere classified</a:t>
            </a:r>
            <a:endParaRPr lang="en-US" kern="100" dirty="0">
              <a:highlight>
                <a:srgbClr val="FFFFFF"/>
              </a:highlight>
              <a:ea typeface="Times New Roman" panose="02020603050405020304" pitchFamily="18" charset="0"/>
              <a:cs typeface="Times New Roman" panose="02020603050405020304" pitchFamily="18" charset="0"/>
            </a:endParaRPr>
          </a:p>
          <a:p>
            <a:pPr marL="0" marR="0">
              <a:lnSpc>
                <a:spcPct val="107000"/>
              </a:lnSpc>
              <a:spcBef>
                <a:spcPts val="0"/>
              </a:spcBef>
              <a:spcAft>
                <a:spcPts val="800"/>
              </a:spcAft>
            </a:pPr>
            <a:r>
              <a:rPr lang="en-US" kern="0" dirty="0">
                <a:solidFill>
                  <a:srgbClr val="222222"/>
                </a:solidFill>
                <a:effectLst/>
                <a:highlight>
                  <a:srgbClr val="FFFFFF"/>
                </a:highlight>
                <a:ea typeface="Times New Roman" panose="02020603050405020304" pitchFamily="18" charset="0"/>
                <a:cs typeface="Calibri" panose="020F0502020204030204" pitchFamily="34" charset="0"/>
              </a:rPr>
              <a:t>Q82.0 Hereditary lymphedema</a:t>
            </a:r>
            <a:endParaRPr lang="en-US" kern="100" dirty="0">
              <a:effectLst/>
              <a:highlight>
                <a:srgbClr val="FFFFFF"/>
              </a:highlight>
              <a:ea typeface="Calibri" panose="020F0502020204030204" pitchFamily="34" charset="0"/>
              <a:cs typeface="Times New Roman" panose="02020603050405020304" pitchFamily="18" charset="0"/>
            </a:endParaRPr>
          </a:p>
          <a:p>
            <a:pPr marL="0" marR="0" indent="0">
              <a:lnSpc>
                <a:spcPct val="107000"/>
              </a:lnSpc>
              <a:spcBef>
                <a:spcPts val="0"/>
              </a:spcBef>
              <a:spcAft>
                <a:spcPts val="800"/>
              </a:spcAft>
              <a:buNone/>
            </a:pPr>
            <a:endParaRPr lang="en-US" kern="100" dirty="0">
              <a:effectLst/>
              <a:ea typeface="Calibri" panose="020F0502020204030204" pitchFamily="34" charset="0"/>
              <a:cs typeface="Times New Roman" panose="02020603050405020304" pitchFamily="18" charset="0"/>
            </a:endParaRPr>
          </a:p>
          <a:p>
            <a:endParaRPr lang="en-US" dirty="0"/>
          </a:p>
        </p:txBody>
      </p:sp>
      <p:sp>
        <p:nvSpPr>
          <p:cNvPr id="4" name="Footer Placeholder 3">
            <a:extLst>
              <a:ext uri="{FF2B5EF4-FFF2-40B4-BE49-F238E27FC236}">
                <a16:creationId xmlns:a16="http://schemas.microsoft.com/office/drawing/2014/main" id="{D54DEBC6-9F43-F988-D52F-9E809A913A89}"/>
              </a:ext>
            </a:extLst>
          </p:cNvPr>
          <p:cNvSpPr>
            <a:spLocks noGrp="1"/>
          </p:cNvSpPr>
          <p:nvPr>
            <p:ph type="ftr" sz="quarter" idx="11"/>
          </p:nvPr>
        </p:nvSpPr>
        <p:spPr>
          <a:xfrm>
            <a:off x="3832549" y="6310312"/>
            <a:ext cx="4526902" cy="365125"/>
          </a:xfrm>
        </p:spPr>
        <p:txBody>
          <a:bodyPr/>
          <a:lstStyle/>
          <a:p>
            <a:r>
              <a:rPr lang="en-US" dirty="0"/>
              <a:t>© Klose Training Chronic Edema and Lymphedema Certification 2024</a:t>
            </a:r>
          </a:p>
        </p:txBody>
      </p:sp>
      <p:pic>
        <p:nvPicPr>
          <p:cNvPr id="5" name="Picture 4">
            <a:extLst>
              <a:ext uri="{FF2B5EF4-FFF2-40B4-BE49-F238E27FC236}">
                <a16:creationId xmlns:a16="http://schemas.microsoft.com/office/drawing/2014/main" id="{DB401DE4-BC73-42CF-AC6B-6C9B21DBD66F}"/>
              </a:ext>
            </a:extLst>
          </p:cNvPr>
          <p:cNvPicPr>
            <a:picLocks noChangeAspect="1"/>
          </p:cNvPicPr>
          <p:nvPr/>
        </p:nvPicPr>
        <p:blipFill>
          <a:blip r:embed="rId2"/>
          <a:stretch>
            <a:fillRect/>
          </a:stretch>
        </p:blipFill>
        <p:spPr>
          <a:xfrm>
            <a:off x="10965166" y="5939536"/>
            <a:ext cx="777267" cy="608203"/>
          </a:xfrm>
          <a:prstGeom prst="rect">
            <a:avLst/>
          </a:prstGeom>
        </p:spPr>
      </p:pic>
    </p:spTree>
    <p:extLst>
      <p:ext uri="{BB962C8B-B14F-4D97-AF65-F5344CB8AC3E}">
        <p14:creationId xmlns:p14="http://schemas.microsoft.com/office/powerpoint/2010/main" val="6696239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365</TotalTime>
  <Words>1544</Words>
  <Application>Microsoft Office PowerPoint</Application>
  <PresentationFormat>Widescreen</PresentationFormat>
  <Paragraphs>149</Paragraphs>
  <Slides>16</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16</vt:i4>
      </vt:variant>
    </vt:vector>
  </HeadingPairs>
  <TitlesOfParts>
    <vt:vector size="21" baseType="lpstr">
      <vt:lpstr>Arial</vt:lpstr>
      <vt:lpstr>Calibri</vt:lpstr>
      <vt:lpstr>Calibri Light</vt:lpstr>
      <vt:lpstr>Times New Roman</vt:lpstr>
      <vt:lpstr>Office Theme</vt:lpstr>
      <vt:lpstr>Lymphedema Treatment Act 2024 </vt:lpstr>
      <vt:lpstr>LTA 2024</vt:lpstr>
      <vt:lpstr>LTA 2024</vt:lpstr>
      <vt:lpstr>LTA 2024</vt:lpstr>
      <vt:lpstr>LTA 2024</vt:lpstr>
      <vt:lpstr>LTA 2024</vt:lpstr>
      <vt:lpstr>LTA 2024</vt:lpstr>
      <vt:lpstr>WE NEED TO DO OUR PART</vt:lpstr>
      <vt:lpstr>LTA 2024</vt:lpstr>
      <vt:lpstr>LTA 2024</vt:lpstr>
      <vt:lpstr>LTA 2024 –Standard Gradient Compression </vt:lpstr>
      <vt:lpstr>LTA 2024-Made to Measure (custom)</vt:lpstr>
      <vt:lpstr>Justify your “why”</vt:lpstr>
      <vt:lpstr>Example of “why”</vt:lpstr>
      <vt:lpstr>LTA 2024</vt:lpstr>
      <vt:lpstr>FACTS: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LTA 2024 </dc:title>
  <dc:creator>Linda Roherty</dc:creator>
  <cp:lastModifiedBy>Guenter</cp:lastModifiedBy>
  <cp:revision>11</cp:revision>
  <dcterms:created xsi:type="dcterms:W3CDTF">2024-04-12T22:16:23Z</dcterms:created>
  <dcterms:modified xsi:type="dcterms:W3CDTF">2024-05-02T17:50:33Z</dcterms:modified>
</cp:coreProperties>
</file>