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89" r:id="rId22"/>
    <p:sldId id="278" r:id="rId23"/>
    <p:sldId id="279" r:id="rId24"/>
    <p:sldId id="280" r:id="rId25"/>
    <p:sldId id="281" r:id="rId26"/>
    <p:sldId id="282" r:id="rId27"/>
    <p:sldId id="283" r:id="rId28"/>
    <p:sldId id="284" r:id="rId29"/>
    <p:sldId id="285" r:id="rId30"/>
    <p:sldId id="286" r:id="rId31"/>
    <p:sldId id="287" r:id="rId32"/>
    <p:sldId id="288"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7046" autoAdjust="0"/>
  </p:normalViewPr>
  <p:slideViewPr>
    <p:cSldViewPr>
      <p:cViewPr varScale="1">
        <p:scale>
          <a:sx n="55" d="100"/>
          <a:sy n="55" d="100"/>
        </p:scale>
        <p:origin x="-732" y="-78"/>
      </p:cViewPr>
      <p:guideLst>
        <p:guide orient="horz" pos="2160"/>
        <p:guide pos="2880"/>
      </p:guideLst>
    </p:cSldViewPr>
  </p:slideViewPr>
  <p:notesTextViewPr>
    <p:cViewPr>
      <p:scale>
        <a:sx n="100" d="100"/>
        <a:sy n="100" d="100"/>
      </p:scale>
      <p:origin x="0" y="0"/>
    </p:cViewPr>
  </p:notesTextViewPr>
  <p:notesViewPr>
    <p:cSldViewPr>
      <p:cViewPr varScale="1">
        <p:scale>
          <a:sx n="64" d="100"/>
          <a:sy n="64" d="100"/>
        </p:scale>
        <p:origin x="-2544"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6A335E5-8563-4147-AC7A-B746F97F3923}" type="datetimeFigureOut">
              <a:rPr lang="en-US" smtClean="0"/>
              <a:t>5/18/2018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6C1AB04-4125-49D0-A9E8-BD3EF53091A6}" type="slidenum">
              <a:rPr lang="en-US" smtClean="0"/>
              <a:t>‹#›</a:t>
            </a:fld>
            <a:endParaRPr lang="en-US"/>
          </a:p>
        </p:txBody>
      </p:sp>
    </p:spTree>
    <p:extLst>
      <p:ext uri="{BB962C8B-B14F-4D97-AF65-F5344CB8AC3E}">
        <p14:creationId xmlns:p14="http://schemas.microsoft.com/office/powerpoint/2010/main" val="2644516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opening slide depicts the four components of Complete Decongestive Therapy (CDT):</a:t>
            </a:r>
          </a:p>
          <a:p>
            <a:endParaRPr lang="en-US" sz="600" dirty="0"/>
          </a:p>
          <a:p>
            <a:pPr marL="174708" indent="-174708">
              <a:buFont typeface="Arial" panose="020B0604020202020204" pitchFamily="34" charset="0"/>
              <a:buChar char="•"/>
            </a:pPr>
            <a:r>
              <a:rPr lang="en-US" baseline="0" dirty="0" smtClean="0"/>
              <a:t>Manual lymph drainage (</a:t>
            </a:r>
            <a:r>
              <a:rPr lang="en-US" baseline="0" dirty="0" err="1" smtClean="0"/>
              <a:t>MLD</a:t>
            </a:r>
            <a:r>
              <a:rPr lang="en-US" baseline="0" dirty="0" smtClean="0"/>
              <a:t>)</a:t>
            </a:r>
          </a:p>
          <a:p>
            <a:pPr marL="174708" indent="-174708">
              <a:buFont typeface="Arial" panose="020B0604020202020204" pitchFamily="34" charset="0"/>
              <a:buChar char="•"/>
            </a:pPr>
            <a:r>
              <a:rPr lang="en-US" baseline="0" dirty="0" smtClean="0"/>
              <a:t>Compression (bandaging and garments)</a:t>
            </a:r>
          </a:p>
          <a:p>
            <a:pPr marL="174708" marR="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Skin care </a:t>
            </a:r>
          </a:p>
          <a:p>
            <a:pPr marL="174708" indent="-174708">
              <a:buFont typeface="Arial" panose="020B0604020202020204" pitchFamily="34" charset="0"/>
              <a:buChar char="•"/>
            </a:pPr>
            <a:r>
              <a:rPr lang="en-US" baseline="0" dirty="0" smtClean="0"/>
              <a:t>Exercise</a:t>
            </a:r>
          </a:p>
        </p:txBody>
      </p:sp>
      <p:sp>
        <p:nvSpPr>
          <p:cNvPr id="4" name="Slide Number Placeholder 3"/>
          <p:cNvSpPr>
            <a:spLocks noGrp="1"/>
          </p:cNvSpPr>
          <p:nvPr>
            <p:ph type="sldNum" sz="quarter" idx="10"/>
          </p:nvPr>
        </p:nvSpPr>
        <p:spPr/>
        <p:txBody>
          <a:bodyPr/>
          <a:lstStyle/>
          <a:p>
            <a:fld id="{D17111C3-6D7C-46D5-98DF-5EB5DCA4FE2C}"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513345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following slides,</a:t>
            </a:r>
            <a:r>
              <a:rPr lang="en-US" baseline="0" dirty="0" smtClean="0"/>
              <a:t> l</a:t>
            </a:r>
            <a:r>
              <a:rPr lang="en-US" dirty="0" smtClean="0"/>
              <a:t>et’s take a look at what works and what doesn’t work in lymphedema therapy.</a:t>
            </a:r>
            <a:endParaRPr lang="en-US" dirty="0"/>
          </a:p>
        </p:txBody>
      </p:sp>
      <p:sp>
        <p:nvSpPr>
          <p:cNvPr id="4" name="Slide Number Placeholder 3"/>
          <p:cNvSpPr>
            <a:spLocks noGrp="1"/>
          </p:cNvSpPr>
          <p:nvPr>
            <p:ph type="sldNum" sz="quarter" idx="10"/>
          </p:nvPr>
        </p:nvSpPr>
        <p:spPr/>
        <p:txBody>
          <a:bodyPr/>
          <a:lstStyle/>
          <a:p>
            <a:fld id="{D00215BE-0F50-458C-B900-2C959D6D8A4D}" type="slidenum">
              <a:rPr lang="en-US" smtClean="0"/>
              <a:pPr/>
              <a:t>10</a:t>
            </a:fld>
            <a:endParaRPr lang="en-US"/>
          </a:p>
        </p:txBody>
      </p:sp>
    </p:spTree>
    <p:extLst>
      <p:ext uri="{BB962C8B-B14F-4D97-AF65-F5344CB8AC3E}">
        <p14:creationId xmlns:p14="http://schemas.microsoft.com/office/powerpoint/2010/main" val="4047127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Manual</a:t>
            </a:r>
            <a:r>
              <a:rPr lang="en-US" baseline="0" dirty="0" smtClean="0"/>
              <a:t> lymph drainage (MLD) for lymphedema </a:t>
            </a:r>
            <a:r>
              <a:rPr lang="en-US" b="1" baseline="0" dirty="0" smtClean="0"/>
              <a:t>must</a:t>
            </a:r>
            <a:r>
              <a:rPr lang="en-US" baseline="0" dirty="0" smtClean="0"/>
              <a:t> include the unaffected neighboring quadrants! </a:t>
            </a:r>
            <a:r>
              <a:rPr lang="en-US" baseline="0" dirty="0" smtClean="0">
                <a:solidFill>
                  <a:srgbClr val="FF0000"/>
                </a:solidFill>
              </a:rPr>
              <a:t>If these areas are not cleared first, the lymph in the affected area(s) has nowhere to go.</a:t>
            </a:r>
            <a:endParaRPr lang="en-US" dirty="0" smtClean="0">
              <a:solidFill>
                <a:srgbClr val="FF0000"/>
              </a:solidFill>
            </a:endParaRPr>
          </a:p>
        </p:txBody>
      </p:sp>
      <p:sp>
        <p:nvSpPr>
          <p:cNvPr id="4" name="Slide Number Placeholder 3"/>
          <p:cNvSpPr>
            <a:spLocks noGrp="1"/>
          </p:cNvSpPr>
          <p:nvPr>
            <p:ph type="sldNum" sz="quarter" idx="10"/>
          </p:nvPr>
        </p:nvSpPr>
        <p:spPr/>
        <p:txBody>
          <a:bodyPr/>
          <a:lstStyle/>
          <a:p>
            <a:fld id="{3A37E8D4-CC25-4D13-827B-E6F3045CC8E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310488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new </a:t>
            </a:r>
            <a:r>
              <a:rPr lang="en-US" baseline="0" dirty="0" err="1" smtClean="0"/>
              <a:t>indocyanine</a:t>
            </a:r>
            <a:r>
              <a:rPr lang="en-US" baseline="0" dirty="0" smtClean="0"/>
              <a:t> green imaging method allows us to see t</a:t>
            </a:r>
            <a:r>
              <a:rPr lang="en-US" dirty="0" smtClean="0"/>
              <a:t>he effects of </a:t>
            </a:r>
            <a:r>
              <a:rPr lang="en-US" dirty="0" err="1" smtClean="0"/>
              <a:t>MLD</a:t>
            </a:r>
            <a:r>
              <a:rPr lang="en-US" baseline="0" dirty="0" smtClean="0"/>
              <a:t> in real time. </a:t>
            </a:r>
          </a:p>
          <a:p>
            <a:endParaRPr lang="en-US" baseline="0" dirty="0"/>
          </a:p>
          <a:p>
            <a:r>
              <a:rPr lang="en-US" baseline="0" dirty="0" smtClean="0"/>
              <a:t>Left: Normal transport of lymph fluid through the collector. Note the slow movement through the lymph collectors.</a:t>
            </a:r>
          </a:p>
          <a:p>
            <a:r>
              <a:rPr lang="en-US" baseline="0" dirty="0" smtClean="0"/>
              <a:t>Right: During MLD, you can see the increased lymphatic uptake through the collector.</a:t>
            </a:r>
          </a:p>
          <a:p>
            <a:endParaRPr lang="en-US" baseline="0" dirty="0" smtClean="0"/>
          </a:p>
          <a:p>
            <a:r>
              <a:rPr lang="en-US" baseline="0" dirty="0" smtClean="0"/>
              <a:t>https://www.youtube.com/watch?v=YmwC0A3PWhM</a:t>
            </a:r>
          </a:p>
        </p:txBody>
      </p:sp>
      <p:sp>
        <p:nvSpPr>
          <p:cNvPr id="4" name="Slide Number Placeholder 3"/>
          <p:cNvSpPr>
            <a:spLocks noGrp="1"/>
          </p:cNvSpPr>
          <p:nvPr>
            <p:ph type="sldNum" sz="quarter" idx="10"/>
          </p:nvPr>
        </p:nvSpPr>
        <p:spPr/>
        <p:txBody>
          <a:bodyPr/>
          <a:lstStyle/>
          <a:p>
            <a:fld id="{C91857F9-2480-451E-A623-41AA44575C7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138623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Effective MLD stretches the skin and</a:t>
            </a:r>
            <a:r>
              <a:rPr lang="en-US" baseline="0" dirty="0" smtClean="0"/>
              <a:t> subdermal tissues!  Many therapists are too light with their pressure and don’t stretch the skin/collectors.</a:t>
            </a:r>
          </a:p>
          <a:p>
            <a:endParaRPr lang="en-US" baseline="0" dirty="0" smtClean="0"/>
          </a:p>
          <a:p>
            <a:r>
              <a:rPr lang="en-US" baseline="0" dirty="0" smtClean="0"/>
              <a:t>Sometimes, deeper pressure is used to treat fibrosis or large lobular edema.</a:t>
            </a:r>
            <a:endParaRPr lang="en-US" dirty="0"/>
          </a:p>
        </p:txBody>
      </p:sp>
      <p:sp>
        <p:nvSpPr>
          <p:cNvPr id="4" name="Slide Number Placeholder 3"/>
          <p:cNvSpPr>
            <a:spLocks noGrp="1"/>
          </p:cNvSpPr>
          <p:nvPr>
            <p:ph type="sldNum" sz="quarter" idx="10"/>
          </p:nvPr>
        </p:nvSpPr>
        <p:spPr/>
        <p:txBody>
          <a:bodyPr/>
          <a:lstStyle/>
          <a:p>
            <a:fld id="{D00215BE-0F50-458C-B900-2C959D6D8A4D}" type="slidenum">
              <a:rPr lang="en-US" smtClean="0"/>
              <a:pPr/>
              <a:t>13</a:t>
            </a:fld>
            <a:endParaRPr lang="en-US"/>
          </a:p>
        </p:txBody>
      </p:sp>
    </p:spTree>
    <p:extLst>
      <p:ext uri="{BB962C8B-B14F-4D97-AF65-F5344CB8AC3E}">
        <p14:creationId xmlns:p14="http://schemas.microsoft.com/office/powerpoint/2010/main" val="2580851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patient was treated with MLD (off and on) for 10 years without improvement.  In fact, the lymphedema got progressively worse over time, which is the normal progression of lymphedema. </a:t>
            </a:r>
          </a:p>
          <a:p>
            <a:endParaRPr lang="en-US" baseline="0" dirty="0" smtClean="0"/>
          </a:p>
          <a:p>
            <a:r>
              <a:rPr lang="en-US" baseline="0" dirty="0" smtClean="0"/>
              <a:t>After 3 weeks of CDT provided 4x/week by a skilled Certified Lymphedema Therapist (CDT</a:t>
            </a:r>
            <a:r>
              <a:rPr lang="en-US" i="0" baseline="0" dirty="0" smtClean="0"/>
              <a:t>), </a:t>
            </a:r>
            <a:r>
              <a:rPr lang="en-US" i="0" baseline="0" dirty="0" smtClean="0">
                <a:solidFill>
                  <a:srgbClr val="FF0000"/>
                </a:solidFill>
              </a:rPr>
              <a:t>the edema was markedly reduced and the health of the skin improved dramatically. </a:t>
            </a:r>
          </a:p>
          <a:p>
            <a:endParaRPr lang="en-US" baseline="0" dirty="0" smtClean="0"/>
          </a:p>
          <a:p>
            <a:r>
              <a:rPr lang="en-US" baseline="0" dirty="0" smtClean="0"/>
              <a:t>This comparison should convince even the biggest skeptic that CDT is an effective therapy for lymphedema – </a:t>
            </a:r>
            <a:r>
              <a:rPr lang="en-US" b="1" baseline="0" dirty="0" smtClean="0"/>
              <a:t>when administered correctly.</a:t>
            </a:r>
            <a:endParaRPr lang="en-US" b="1" dirty="0"/>
          </a:p>
        </p:txBody>
      </p:sp>
      <p:sp>
        <p:nvSpPr>
          <p:cNvPr id="4" name="Slide Number Placeholder 3"/>
          <p:cNvSpPr>
            <a:spLocks noGrp="1"/>
          </p:cNvSpPr>
          <p:nvPr>
            <p:ph type="sldNum" sz="quarter" idx="10"/>
          </p:nvPr>
        </p:nvSpPr>
        <p:spPr/>
        <p:txBody>
          <a:bodyPr/>
          <a:lstStyle/>
          <a:p>
            <a:fld id="{D00215BE-0F50-458C-B900-2C959D6D8A4D}" type="slidenum">
              <a:rPr lang="en-US" smtClean="0"/>
              <a:pPr/>
              <a:t>14</a:t>
            </a:fld>
            <a:endParaRPr lang="en-US"/>
          </a:p>
        </p:txBody>
      </p:sp>
    </p:spTree>
    <p:extLst>
      <p:ext uri="{BB962C8B-B14F-4D97-AF65-F5344CB8AC3E}">
        <p14:creationId xmlns:p14="http://schemas.microsoft.com/office/powerpoint/2010/main" val="728294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Objective of slide: To illustrate </a:t>
            </a:r>
            <a:r>
              <a:rPr lang="en-US" dirty="0" smtClean="0"/>
              <a:t>that 20 minutes of MLD is inadequate to treat all the areas that need to be addressed.</a:t>
            </a:r>
          </a:p>
          <a:p>
            <a:endParaRPr lang="en-US" dirty="0" smtClean="0"/>
          </a:p>
          <a:p>
            <a:r>
              <a:rPr lang="en-US" i="0" dirty="0" smtClean="0"/>
              <a:t>It would be difficult</a:t>
            </a:r>
            <a:r>
              <a:rPr lang="en-US" i="0" baseline="0" dirty="0" smtClean="0"/>
              <a:t> to conduct a scientific study to try and establish how long</a:t>
            </a:r>
            <a:r>
              <a:rPr lang="en-US" i="0" dirty="0" smtClean="0"/>
              <a:t> an MLD therapy session needs to be in order to be effective;</a:t>
            </a:r>
            <a:r>
              <a:rPr lang="en-US" i="0" baseline="0" dirty="0" smtClean="0"/>
              <a:t> there are too many variables, including the MLD technique and skill of the CLT. However, clinical experience has demonstrated that, because MLD for lymphedema must include the unaffected areas </a:t>
            </a:r>
            <a:r>
              <a:rPr lang="en-US" b="1" i="0" baseline="0" dirty="0" smtClean="0"/>
              <a:t>and</a:t>
            </a:r>
            <a:r>
              <a:rPr lang="en-US" i="0" baseline="0" dirty="0" smtClean="0"/>
              <a:t> the affected areas of the body, 20 minutes of MLD is not long enough to be effective!</a:t>
            </a:r>
            <a:endParaRPr lang="en-US" i="0" dirty="0"/>
          </a:p>
        </p:txBody>
      </p:sp>
      <p:sp>
        <p:nvSpPr>
          <p:cNvPr id="4" name="Slide Number Placeholder 3"/>
          <p:cNvSpPr>
            <a:spLocks noGrp="1"/>
          </p:cNvSpPr>
          <p:nvPr>
            <p:ph type="sldNum" sz="quarter" idx="10"/>
          </p:nvPr>
        </p:nvSpPr>
        <p:spPr/>
        <p:txBody>
          <a:bodyPr/>
          <a:lstStyle/>
          <a:p>
            <a:fld id="{D00215BE-0F50-458C-B900-2C959D6D8A4D}" type="slidenum">
              <a:rPr lang="en-US" smtClean="0"/>
              <a:pPr/>
              <a:t>15</a:t>
            </a:fld>
            <a:endParaRPr lang="en-US"/>
          </a:p>
        </p:txBody>
      </p:sp>
    </p:spTree>
    <p:extLst>
      <p:ext uri="{BB962C8B-B14F-4D97-AF65-F5344CB8AC3E}">
        <p14:creationId xmlns:p14="http://schemas.microsoft.com/office/powerpoint/2010/main" val="1949832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facilities</a:t>
            </a:r>
            <a:r>
              <a:rPr lang="en-US" baseline="0" dirty="0" smtClean="0"/>
              <a:t> have cut the therapy time to 45 minutes per session – this is simply not enough time to address all the components of CDT adequately </a:t>
            </a:r>
            <a:r>
              <a:rPr lang="en-US" b="1" baseline="0" dirty="0" smtClean="0"/>
              <a:t>and</a:t>
            </a:r>
            <a:r>
              <a:rPr lang="en-US" baseline="0" dirty="0" smtClean="0"/>
              <a:t> provide the patient education needed for the patient to be successful with their self-care after Phase 1 of decongestive therapy. Treatment appointments should be </a:t>
            </a:r>
            <a:r>
              <a:rPr lang="en-US" b="1" baseline="0" dirty="0" smtClean="0"/>
              <a:t>60 minutes </a:t>
            </a:r>
            <a:r>
              <a:rPr lang="en-US" baseline="0" dirty="0" smtClean="0"/>
              <a:t>minimum!</a:t>
            </a:r>
            <a:endParaRPr lang="en-US" dirty="0"/>
          </a:p>
        </p:txBody>
      </p:sp>
      <p:sp>
        <p:nvSpPr>
          <p:cNvPr id="4" name="Slide Number Placeholder 3"/>
          <p:cNvSpPr>
            <a:spLocks noGrp="1"/>
          </p:cNvSpPr>
          <p:nvPr>
            <p:ph type="sldNum" sz="quarter" idx="10"/>
          </p:nvPr>
        </p:nvSpPr>
        <p:spPr/>
        <p:txBody>
          <a:bodyPr/>
          <a:lstStyle/>
          <a:p>
            <a:fld id="{D00215BE-0F50-458C-B900-2C959D6D8A4D}" type="slidenum">
              <a:rPr lang="en-US" smtClean="0"/>
              <a:pPr/>
              <a:t>16</a:t>
            </a:fld>
            <a:endParaRPr lang="en-US"/>
          </a:p>
        </p:txBody>
      </p:sp>
    </p:spTree>
    <p:extLst>
      <p:ext uri="{BB962C8B-B14F-4D97-AF65-F5344CB8AC3E}">
        <p14:creationId xmlns:p14="http://schemas.microsoft.com/office/powerpoint/2010/main" val="2254528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Compression pumps are sometimes necessary</a:t>
            </a:r>
            <a:r>
              <a:rPr lang="en-US" i="0" baseline="0" dirty="0" smtClean="0"/>
              <a:t> to support patients in their self-care (Phase 2 of CDT), especially for those patients who are unable to visit their therapist on a regular basis. However, pumps should </a:t>
            </a:r>
            <a:r>
              <a:rPr lang="en-US" b="1" i="0" baseline="0" dirty="0" smtClean="0"/>
              <a:t>not</a:t>
            </a:r>
            <a:r>
              <a:rPr lang="en-US" i="0" baseline="0" dirty="0" smtClean="0"/>
              <a:t> be used in a clinical setting as a replacement for manual therapy (</a:t>
            </a:r>
            <a:r>
              <a:rPr lang="en-US" i="0" baseline="0" dirty="0" err="1" smtClean="0"/>
              <a:t>MLD</a:t>
            </a:r>
            <a:r>
              <a:rPr lang="en-US" i="0" baseline="0" dirty="0" smtClean="0"/>
              <a:t>).</a:t>
            </a:r>
          </a:p>
          <a:p>
            <a:endParaRPr lang="en-US" baseline="0" dirty="0" smtClean="0"/>
          </a:p>
          <a:p>
            <a:r>
              <a:rPr lang="en-US" b="0" baseline="0" dirty="0" smtClean="0"/>
              <a:t>Nor should bandaging be the only treatment. Bandaging alone is </a:t>
            </a:r>
            <a:r>
              <a:rPr lang="en-US" b="1" baseline="0" dirty="0" smtClean="0"/>
              <a:t>not</a:t>
            </a:r>
            <a:r>
              <a:rPr lang="en-US" b="0" baseline="0" dirty="0" smtClean="0"/>
              <a:t> the correct treatment for lymphedema!</a:t>
            </a:r>
            <a:endParaRPr lang="en-US" b="0" dirty="0"/>
          </a:p>
        </p:txBody>
      </p:sp>
      <p:sp>
        <p:nvSpPr>
          <p:cNvPr id="4" name="Slide Number Placeholder 3"/>
          <p:cNvSpPr>
            <a:spLocks noGrp="1"/>
          </p:cNvSpPr>
          <p:nvPr>
            <p:ph type="sldNum" sz="quarter" idx="10"/>
          </p:nvPr>
        </p:nvSpPr>
        <p:spPr/>
        <p:txBody>
          <a:bodyPr/>
          <a:lstStyle/>
          <a:p>
            <a:fld id="{D00215BE-0F50-458C-B900-2C959D6D8A4D}" type="slidenum">
              <a:rPr lang="en-US" smtClean="0"/>
              <a:pPr/>
              <a:t>17</a:t>
            </a:fld>
            <a:endParaRPr lang="en-US"/>
          </a:p>
        </p:txBody>
      </p:sp>
    </p:spTree>
    <p:extLst>
      <p:ext uri="{BB962C8B-B14F-4D97-AF65-F5344CB8AC3E}">
        <p14:creationId xmlns:p14="http://schemas.microsoft.com/office/powerpoint/2010/main" val="705745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57066" indent="-291179">
              <a:defRPr sz="2400">
                <a:solidFill>
                  <a:schemeClr val="tx1"/>
                </a:solidFill>
                <a:latin typeface="Times New Roman" pitchFamily="18" charset="0"/>
              </a:defRPr>
            </a:lvl2pPr>
            <a:lvl3pPr marL="1164717" indent="-232943">
              <a:defRPr sz="2400">
                <a:solidFill>
                  <a:schemeClr val="tx1"/>
                </a:solidFill>
                <a:latin typeface="Times New Roman" pitchFamily="18" charset="0"/>
              </a:defRPr>
            </a:lvl3pPr>
            <a:lvl4pPr marL="1630604" indent="-232943">
              <a:defRPr sz="2400">
                <a:solidFill>
                  <a:schemeClr val="tx1"/>
                </a:solidFill>
                <a:latin typeface="Times New Roman" pitchFamily="18" charset="0"/>
              </a:defRPr>
            </a:lvl4pPr>
            <a:lvl5pPr marL="2096491" indent="-232943">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56528E55-18D5-4DA5-BE11-693CE04EEE47}" type="slidenum">
              <a:rPr lang="en-US" altLang="en-US" sz="1200">
                <a:solidFill>
                  <a:prstClr val="black"/>
                </a:solidFill>
              </a:rPr>
              <a:pPr/>
              <a:t>18</a:t>
            </a:fld>
            <a:endParaRPr lang="en-US" altLang="en-US" sz="1200">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CDT is</a:t>
            </a:r>
            <a:r>
              <a:rPr lang="en-US" altLang="en-US" baseline="0" dirty="0" smtClean="0"/>
              <a:t> very well described in the literature. The </a:t>
            </a:r>
            <a:r>
              <a:rPr lang="en-US" altLang="en-US" baseline="0" dirty="0" err="1" smtClean="0"/>
              <a:t>Foeldi</a:t>
            </a:r>
            <a:r>
              <a:rPr lang="en-US" altLang="en-US" baseline="0" dirty="0" smtClean="0"/>
              <a:t> Textbook of Lymphology describes treatment application this way:</a:t>
            </a:r>
          </a:p>
          <a:p>
            <a:endParaRPr lang="en-US" altLang="en-US" baseline="0" dirty="0" smtClean="0"/>
          </a:p>
          <a:p>
            <a:r>
              <a:rPr lang="en-US" altLang="en-US" baseline="0" dirty="0" smtClean="0"/>
              <a:t>“During Phase 1 of CDT, the patient must be treated at least once a day. If treatment cannot be given on Sunday, the patient must wear the bandages from Saturday until Monday. </a:t>
            </a:r>
            <a:r>
              <a:rPr lang="en-US" altLang="en-US" b="1" baseline="0" dirty="0" smtClean="0"/>
              <a:t>Attempts to apply CDT once or twice a week are doomed to failure.”</a:t>
            </a:r>
          </a:p>
          <a:p>
            <a:endParaRPr lang="en-US" altLang="en-US" baseline="0" dirty="0" smtClean="0"/>
          </a:p>
          <a:p>
            <a:r>
              <a:rPr lang="en-US" altLang="en-US" baseline="0" dirty="0" smtClean="0"/>
              <a:t>Putting this statement in perspective, it is not advisable to treat patients with CDT seven days/week. CDT is a demanding treatment and patients will benefit from a one or two-day break after receiving five treatment sessions. However, in order to be effective, the patient must continue to wear their compression bandages when not in treatment.</a:t>
            </a:r>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Limitations</a:t>
            </a:r>
            <a:r>
              <a:rPr lang="en-US" baseline="0" dirty="0" smtClean="0"/>
              <a:t> </a:t>
            </a:r>
            <a:r>
              <a:rPr lang="en-US" dirty="0" smtClean="0"/>
              <a:t>in healthcare are blamed</a:t>
            </a:r>
            <a:r>
              <a:rPr lang="en-US" baseline="0" dirty="0" smtClean="0"/>
              <a:t> for the reduction in therapy time devoted to CDT.  However, a comparison between a private lymphedema clinic and a hospital-based lymphedema program shows that the overall number of treatment visits is fewer when the patient is first seen on a daily basis. The private clinic provided lymphedema therapy 5x/week, Monday – Friday, for 2 weeks, then less frequently during the 3</a:t>
            </a:r>
            <a:r>
              <a:rPr lang="en-US" baseline="30000" dirty="0" smtClean="0"/>
              <a:t>rd</a:t>
            </a:r>
            <a:r>
              <a:rPr lang="en-US" baseline="0" dirty="0" smtClean="0"/>
              <a:t> and 4</a:t>
            </a:r>
            <a:r>
              <a:rPr lang="en-US" baseline="30000" dirty="0" smtClean="0"/>
              <a:t>th</a:t>
            </a:r>
            <a:r>
              <a:rPr lang="en-US" baseline="0" dirty="0" smtClean="0"/>
              <a:t> weeks. In the hospital program, patients were treated only 2x/week. This informal comparison was conducted by Linda M. Hodgkins, MS, </a:t>
            </a:r>
            <a:r>
              <a:rPr lang="en-US" baseline="0" dirty="0" err="1" smtClean="0"/>
              <a:t>OTR</a:t>
            </a:r>
            <a:r>
              <a:rPr lang="en-US" baseline="0" dirty="0" smtClean="0"/>
              <a:t>/L, CLT-LANA. (See the following slide.)</a:t>
            </a:r>
            <a:endParaRPr lang="en-US" dirty="0"/>
          </a:p>
        </p:txBody>
      </p:sp>
      <p:sp>
        <p:nvSpPr>
          <p:cNvPr id="4" name="Slide Number Placeholder 3"/>
          <p:cNvSpPr>
            <a:spLocks noGrp="1"/>
          </p:cNvSpPr>
          <p:nvPr>
            <p:ph type="sldNum" sz="quarter" idx="10"/>
          </p:nvPr>
        </p:nvSpPr>
        <p:spPr/>
        <p:txBody>
          <a:bodyPr/>
          <a:lstStyle/>
          <a:p>
            <a:fld id="{D00215BE-0F50-458C-B900-2C959D6D8A4D}" type="slidenum">
              <a:rPr lang="en-US" smtClean="0"/>
              <a:pPr/>
              <a:t>19</a:t>
            </a:fld>
            <a:endParaRPr lang="en-US"/>
          </a:p>
        </p:txBody>
      </p:sp>
    </p:spTree>
    <p:extLst>
      <p:ext uri="{BB962C8B-B14F-4D97-AF65-F5344CB8AC3E}">
        <p14:creationId xmlns:p14="http://schemas.microsoft.com/office/powerpoint/2010/main" val="26047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a video about patient testimonials see:</a:t>
            </a:r>
          </a:p>
          <a:p>
            <a:r>
              <a:rPr lang="en-US" baseline="0" dirty="0" smtClean="0"/>
              <a:t>Klosetraining.com/klose-videos</a:t>
            </a:r>
            <a:endParaRPr lang="en-US" dirty="0"/>
          </a:p>
        </p:txBody>
      </p:sp>
      <p:sp>
        <p:nvSpPr>
          <p:cNvPr id="4" name="Slide Number Placeholder 3"/>
          <p:cNvSpPr>
            <a:spLocks noGrp="1"/>
          </p:cNvSpPr>
          <p:nvPr>
            <p:ph type="sldNum" sz="quarter" idx="10"/>
          </p:nvPr>
        </p:nvSpPr>
        <p:spPr/>
        <p:txBody>
          <a:bodyPr/>
          <a:lstStyle/>
          <a:p>
            <a:fld id="{46C1AB04-4125-49D0-A9E8-BD3EF53091A6}" type="slidenum">
              <a:rPr lang="en-US" smtClean="0"/>
              <a:t>2</a:t>
            </a:fld>
            <a:endParaRPr lang="en-US"/>
          </a:p>
        </p:txBody>
      </p:sp>
    </p:spTree>
    <p:extLst>
      <p:ext uri="{BB962C8B-B14F-4D97-AF65-F5344CB8AC3E}">
        <p14:creationId xmlns:p14="http://schemas.microsoft.com/office/powerpoint/2010/main" val="950896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compares</a:t>
            </a:r>
            <a:r>
              <a:rPr lang="en-US" baseline="0" dirty="0" smtClean="0"/>
              <a:t> the number</a:t>
            </a:r>
            <a:r>
              <a:rPr lang="en-US" dirty="0" smtClean="0"/>
              <a:t> of treatment visits and the quality of outcome at a private lymphedema clinic and a hospital-based program.</a:t>
            </a:r>
          </a:p>
          <a:p>
            <a:endParaRPr lang="en-US" dirty="0" smtClean="0"/>
          </a:p>
          <a:p>
            <a:r>
              <a:rPr lang="en-US" dirty="0" smtClean="0"/>
              <a:t>The hospital subsequently converted to treating patients</a:t>
            </a:r>
            <a:r>
              <a:rPr lang="en-US" baseline="0" dirty="0" smtClean="0"/>
              <a:t> 5x/week with a decrease in frequency in the 3</a:t>
            </a:r>
            <a:r>
              <a:rPr lang="en-US" baseline="30000" dirty="0" smtClean="0"/>
              <a:t>rd</a:t>
            </a:r>
            <a:r>
              <a:rPr lang="en-US" baseline="0" dirty="0" smtClean="0"/>
              <a:t> and 4</a:t>
            </a:r>
            <a:r>
              <a:rPr lang="en-US" baseline="30000" dirty="0" smtClean="0"/>
              <a:t>th</a:t>
            </a:r>
            <a:r>
              <a:rPr lang="en-US" baseline="0" dirty="0" smtClean="0"/>
              <a:t> week.</a:t>
            </a:r>
            <a:endParaRPr lang="en-US" dirty="0"/>
          </a:p>
        </p:txBody>
      </p:sp>
      <p:sp>
        <p:nvSpPr>
          <p:cNvPr id="4" name="Slide Number Placeholder 3"/>
          <p:cNvSpPr>
            <a:spLocks noGrp="1"/>
          </p:cNvSpPr>
          <p:nvPr>
            <p:ph type="sldNum" sz="quarter" idx="10"/>
          </p:nvPr>
        </p:nvSpPr>
        <p:spPr/>
        <p:txBody>
          <a:bodyPr/>
          <a:lstStyle/>
          <a:p>
            <a:fld id="{6FEAC1D6-2EB0-464E-A7AC-731E499979F9}"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350038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reiterate, the most effective schedule for treating lymphedema is daily (weekdays)</a:t>
            </a:r>
            <a:r>
              <a:rPr lang="en-US" baseline="0" dirty="0" smtClean="0"/>
              <a:t> </a:t>
            </a:r>
            <a:r>
              <a:rPr lang="en-US" dirty="0" smtClean="0"/>
              <a:t>for two weeks, then reduced frequency</a:t>
            </a:r>
            <a:r>
              <a:rPr lang="en-US" baseline="0" dirty="0" smtClean="0"/>
              <a:t> for the next two weeks. It is critical that the patient wear their compression bandages when not in treatment.</a:t>
            </a:r>
            <a:endParaRPr lang="en-US" dirty="0"/>
          </a:p>
        </p:txBody>
      </p:sp>
      <p:sp>
        <p:nvSpPr>
          <p:cNvPr id="4" name="Slide Number Placeholder 3"/>
          <p:cNvSpPr>
            <a:spLocks noGrp="1"/>
          </p:cNvSpPr>
          <p:nvPr>
            <p:ph type="sldNum" sz="quarter" idx="10"/>
          </p:nvPr>
        </p:nvSpPr>
        <p:spPr/>
        <p:txBody>
          <a:bodyPr/>
          <a:lstStyle/>
          <a:p>
            <a:fld id="{46C1AB04-4125-49D0-A9E8-BD3EF53091A6}" type="slidenum">
              <a:rPr lang="en-US" smtClean="0"/>
              <a:t>21</a:t>
            </a:fld>
            <a:endParaRPr lang="en-US"/>
          </a:p>
        </p:txBody>
      </p:sp>
    </p:spTree>
    <p:extLst>
      <p:ext uri="{BB962C8B-B14F-4D97-AF65-F5344CB8AC3E}">
        <p14:creationId xmlns:p14="http://schemas.microsoft.com/office/powerpoint/2010/main" val="1221634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Suggested responses</a:t>
            </a:r>
            <a:r>
              <a:rPr lang="en-US" baseline="0" dirty="0" smtClean="0"/>
              <a:t> to the listed questions:</a:t>
            </a:r>
            <a:endParaRPr lang="en-US" dirty="0" smtClean="0"/>
          </a:p>
          <a:p>
            <a:endParaRPr lang="en-US" dirty="0" smtClean="0"/>
          </a:p>
          <a:p>
            <a:r>
              <a:rPr lang="en-US" b="1" dirty="0" smtClean="0"/>
              <a:t>Practicality: </a:t>
            </a:r>
            <a:r>
              <a:rPr lang="en-US" dirty="0" smtClean="0"/>
              <a:t>If the therapist </a:t>
            </a:r>
            <a:r>
              <a:rPr lang="en-US" baseline="0" dirty="0" smtClean="0"/>
              <a:t>clearly explains to patients that their treatment will be faster, more effective, and less expensive if they are seen daily, that is often enough for the patient to make the sacrifices necessary to commit to daily treatments 5x/week. </a:t>
            </a:r>
            <a:r>
              <a:rPr lang="en-US" dirty="0" smtClean="0"/>
              <a:t>The patient must be made aware that lymphedema can be life threatening due to the risk of infection.</a:t>
            </a:r>
            <a:r>
              <a:rPr lang="en-US" baseline="0" dirty="0" smtClean="0"/>
              <a:t> </a:t>
            </a:r>
            <a:r>
              <a:rPr lang="en-US" dirty="0" smtClean="0"/>
              <a:t>Indeed, many chronic</a:t>
            </a:r>
            <a:r>
              <a:rPr lang="en-US" baseline="0" dirty="0" smtClean="0"/>
              <a:t> diseases call for frequent </a:t>
            </a:r>
            <a:r>
              <a:rPr lang="en-US" dirty="0" smtClean="0"/>
              <a:t>treatments, e.g. dialysis for those</a:t>
            </a:r>
            <a:r>
              <a:rPr lang="en-US" baseline="0" dirty="0" smtClean="0"/>
              <a:t> with kidney failure. While these treatments may not be convenient, few would argue that they’re “not practical,” nor would short cuts be made.</a:t>
            </a:r>
          </a:p>
          <a:p>
            <a:endParaRPr lang="en-US" baseline="0" dirty="0" smtClean="0"/>
          </a:p>
          <a:p>
            <a:pPr defTabSz="931774">
              <a:defRPr/>
            </a:pPr>
            <a:r>
              <a:rPr lang="en-US" b="1" baseline="0" dirty="0" smtClean="0"/>
              <a:t>Aversion to bandaging:  </a:t>
            </a:r>
            <a:r>
              <a:rPr lang="en-US" b="0" baseline="0" dirty="0" smtClean="0"/>
              <a:t>It must be made clear to the patient that </a:t>
            </a:r>
            <a:r>
              <a:rPr lang="en-US" baseline="0" dirty="0" err="1" smtClean="0"/>
              <a:t>MLD</a:t>
            </a:r>
            <a:r>
              <a:rPr lang="en-US" baseline="0" dirty="0" smtClean="0"/>
              <a:t> alone is </a:t>
            </a:r>
            <a:r>
              <a:rPr lang="en-US" b="1" baseline="0" dirty="0" smtClean="0"/>
              <a:t>not </a:t>
            </a:r>
            <a:r>
              <a:rPr lang="en-US" baseline="0" dirty="0" smtClean="0"/>
              <a:t>the treatment for lymphedema. If a patients is unwilling to receive the bandaging, perhaps treatment should be delayed until the patients is ready to receive the full treatment. </a:t>
            </a:r>
          </a:p>
          <a:p>
            <a:pPr defTabSz="931774">
              <a:defRPr/>
            </a:pPr>
            <a:r>
              <a:rPr lang="en-US" baseline="0" dirty="0" smtClean="0"/>
              <a:t> </a:t>
            </a:r>
          </a:p>
          <a:p>
            <a:r>
              <a:rPr lang="en-US" b="1" baseline="0" dirty="0" smtClean="0"/>
              <a:t>Affordability: </a:t>
            </a:r>
            <a:r>
              <a:rPr lang="en-US" baseline="0" dirty="0" smtClean="0"/>
              <a:t>Never make assumptions about a patient’s ability to afford treatment supplies, incl. custom garments. They may have personal sources of financial support. If not, explore funding through cancer support groups and organizations, hospital funds for indigent patients, or fundraising websites such as Go Fund Me.</a:t>
            </a:r>
            <a:endParaRPr lang="en-US" dirty="0"/>
          </a:p>
        </p:txBody>
      </p:sp>
      <p:sp>
        <p:nvSpPr>
          <p:cNvPr id="4" name="Slide Number Placeholder 3"/>
          <p:cNvSpPr>
            <a:spLocks noGrp="1"/>
          </p:cNvSpPr>
          <p:nvPr>
            <p:ph type="sldNum" sz="quarter" idx="10"/>
          </p:nvPr>
        </p:nvSpPr>
        <p:spPr/>
        <p:txBody>
          <a:bodyPr/>
          <a:lstStyle/>
          <a:p>
            <a:fld id="{D00215BE-0F50-458C-B900-2C959D6D8A4D}" type="slidenum">
              <a:rPr lang="en-US" smtClean="0"/>
              <a:pPr/>
              <a:t>22</a:t>
            </a:fld>
            <a:endParaRPr lang="en-US"/>
          </a:p>
        </p:txBody>
      </p:sp>
    </p:spTree>
    <p:extLst>
      <p:ext uri="{BB962C8B-B14F-4D97-AF65-F5344CB8AC3E}">
        <p14:creationId xmlns:p14="http://schemas.microsoft.com/office/powerpoint/2010/main" val="4147094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C1AB04-4125-49D0-A9E8-BD3EF53091A6}" type="slidenum">
              <a:rPr lang="en-US" smtClean="0"/>
              <a:t>23</a:t>
            </a:fld>
            <a:endParaRPr lang="en-US"/>
          </a:p>
        </p:txBody>
      </p:sp>
    </p:spTree>
    <p:extLst>
      <p:ext uri="{BB962C8B-B14F-4D97-AF65-F5344CB8AC3E}">
        <p14:creationId xmlns:p14="http://schemas.microsoft.com/office/powerpoint/2010/main" val="3234988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Patients need to “kick the tire” to check</a:t>
            </a:r>
            <a:r>
              <a:rPr lang="en-US" baseline="0" dirty="0" smtClean="0"/>
              <a:t> the qualifications of a therapist. Here are q</a:t>
            </a:r>
            <a:r>
              <a:rPr lang="en-US" dirty="0" smtClean="0"/>
              <a:t>uestions that patients should ask before they choose a therapist,</a:t>
            </a:r>
            <a:r>
              <a:rPr lang="en-US" baseline="0" dirty="0" smtClean="0"/>
              <a:t> along with information to help interpret the answers.</a:t>
            </a:r>
          </a:p>
          <a:p>
            <a:endParaRPr lang="en-US" dirty="0" smtClean="0"/>
          </a:p>
          <a:p>
            <a:r>
              <a:rPr lang="en-US" dirty="0" smtClean="0"/>
              <a:t>Q: Is the therapist</a:t>
            </a:r>
            <a:r>
              <a:rPr lang="en-US" baseline="0" dirty="0" smtClean="0"/>
              <a:t> certified as a lymphedema therapist (CLT)? If so, what was the length of their training?</a:t>
            </a:r>
          </a:p>
          <a:p>
            <a:r>
              <a:rPr lang="en-US" baseline="0" dirty="0" smtClean="0"/>
              <a:t>A: The Lymphology Association of North America (LANA) recommends a program of at least 135hrs, 2/3rds of which should be devoted to hands-on training under the guidance of a qualified instructor.</a:t>
            </a:r>
          </a:p>
          <a:p>
            <a:endParaRPr lang="en-US" baseline="0" dirty="0" smtClean="0"/>
          </a:p>
          <a:p>
            <a:r>
              <a:rPr lang="en-US" baseline="0" dirty="0" smtClean="0"/>
              <a:t>Q: Is the therapist LANA-Certified?</a:t>
            </a:r>
          </a:p>
          <a:p>
            <a:r>
              <a:rPr lang="en-US" baseline="0" dirty="0" smtClean="0"/>
              <a:t>A: While there are many excellent therapists who are not LANA-Certified, and conversely, there are some LANA-Certified </a:t>
            </a:r>
            <a:r>
              <a:rPr lang="en-US" baseline="0" dirty="0" err="1" smtClean="0"/>
              <a:t>CLTs</a:t>
            </a:r>
            <a:r>
              <a:rPr lang="en-US" baseline="0" dirty="0" smtClean="0"/>
              <a:t> who are not of the highest caliber, the LANA exam </a:t>
            </a:r>
            <a:r>
              <a:rPr lang="en-US" i="1" baseline="0" dirty="0" smtClean="0"/>
              <a:t>does</a:t>
            </a:r>
            <a:r>
              <a:rPr lang="en-US" baseline="0" dirty="0" smtClean="0"/>
              <a:t> assure that the therapist has the requisite knowledge for treating lymphedema. Also, LANA-certified therapists must complete continuing education in lymphology in order to maintain their certification.</a:t>
            </a:r>
          </a:p>
          <a:p>
            <a:endParaRPr lang="en-US" baseline="0" dirty="0" smtClean="0"/>
          </a:p>
          <a:p>
            <a:r>
              <a:rPr lang="en-US" baseline="0" dirty="0" smtClean="0"/>
              <a:t>Q: How long have you been treating lymphedema?</a:t>
            </a:r>
          </a:p>
          <a:p>
            <a:r>
              <a:rPr lang="en-US" baseline="0" dirty="0" smtClean="0"/>
              <a:t>A: While you might get excellent care from a recent graduate of a lymphedema treatment certification program, as with any profession, experience often makes for a better professional – but only if the therapist practices correct methodology.</a:t>
            </a:r>
          </a:p>
          <a:p>
            <a:endParaRPr lang="en-US" baseline="0" dirty="0" smtClean="0"/>
          </a:p>
          <a:p>
            <a:r>
              <a:rPr lang="en-US" baseline="0" dirty="0" smtClean="0"/>
              <a:t>Q: What percentage of your work is devoted to treating patients who have lymphedema?</a:t>
            </a:r>
          </a:p>
          <a:p>
            <a:r>
              <a:rPr lang="en-US" baseline="0" dirty="0" smtClean="0"/>
              <a:t>A: The majority. (As with any profession, the more practice you have, the better you are likely to be.)</a:t>
            </a:r>
          </a:p>
          <a:p>
            <a:endParaRPr lang="en-US" baseline="0" dirty="0" smtClean="0"/>
          </a:p>
          <a:p>
            <a:r>
              <a:rPr lang="en-US" baseline="0" dirty="0" smtClean="0"/>
              <a:t>Q: What does treatment involve?</a:t>
            </a:r>
          </a:p>
          <a:p>
            <a:r>
              <a:rPr lang="en-US" baseline="0" dirty="0" smtClean="0"/>
              <a:t>A: The answer should be: Complete Decongestive Therapy (CDT) which includes manual lymph drainage (</a:t>
            </a:r>
            <a:r>
              <a:rPr lang="en-US" baseline="0" dirty="0" err="1" smtClean="0"/>
              <a:t>MLD</a:t>
            </a:r>
            <a:r>
              <a:rPr lang="en-US" baseline="0" dirty="0" smtClean="0"/>
              <a:t>), compression therapy, skin care, exercises, and instructions in self care.</a:t>
            </a:r>
          </a:p>
          <a:p>
            <a:endParaRPr lang="en-US" baseline="0" dirty="0" smtClean="0"/>
          </a:p>
          <a:p>
            <a:r>
              <a:rPr lang="en-US" baseline="0" dirty="0" smtClean="0"/>
              <a:t>Q: What treatment frequency is recommended for a patient who has never received treatment for their lymphedema?</a:t>
            </a:r>
          </a:p>
          <a:p>
            <a:r>
              <a:rPr lang="en-US" baseline="0" dirty="0" smtClean="0"/>
              <a:t>A: Treatments should be daily (5x/week) until the limb is adequately decongested and the patient has received their daytime/nighttime garment, as appropriate.</a:t>
            </a:r>
          </a:p>
          <a:p>
            <a:endParaRPr lang="en-US" baseline="0" dirty="0" smtClean="0"/>
          </a:p>
          <a:p>
            <a:r>
              <a:rPr lang="en-US" baseline="0" dirty="0" smtClean="0"/>
              <a:t>Q: How long are the treatment appointments?</a:t>
            </a:r>
          </a:p>
          <a:p>
            <a:r>
              <a:rPr lang="en-US" baseline="0" dirty="0" smtClean="0"/>
              <a:t>A: </a:t>
            </a:r>
            <a:r>
              <a:rPr lang="en-US" b="1" baseline="0" dirty="0" smtClean="0"/>
              <a:t>60 minutes</a:t>
            </a:r>
            <a:r>
              <a:rPr lang="en-US" baseline="0" dirty="0" smtClean="0"/>
              <a:t> should be the minimum appointment time in order for the therapist to provide effective treatment and self-care education for the patient.</a:t>
            </a:r>
          </a:p>
          <a:p>
            <a:endParaRPr lang="en-US" baseline="0" dirty="0" smtClean="0"/>
          </a:p>
          <a:p>
            <a:r>
              <a:rPr lang="en-US" baseline="0" dirty="0" smtClean="0"/>
              <a:t>Q: Does the clinic/therapist use a compression pump in lieu of hands-on MLD?</a:t>
            </a:r>
          </a:p>
          <a:p>
            <a:r>
              <a:rPr lang="en-US" baseline="0" dirty="0" smtClean="0"/>
              <a:t>A: Pumps should not be used by a therapist instead of </a:t>
            </a:r>
            <a:r>
              <a:rPr lang="en-US" baseline="0" dirty="0" err="1" smtClean="0"/>
              <a:t>MLD</a:t>
            </a:r>
            <a:r>
              <a:rPr lang="en-US" baseline="0" dirty="0" smtClean="0"/>
              <a:t>. </a:t>
            </a:r>
            <a:r>
              <a:rPr lang="en-US" baseline="0" dirty="0" err="1" smtClean="0"/>
              <a:t>MLD</a:t>
            </a:r>
            <a:r>
              <a:rPr lang="en-US" baseline="0" dirty="0" smtClean="0"/>
              <a:t> should only be provided hands-on. However, pumps can be helpful as an adjunct therapy for some patients in the self-care phase of the treatment.</a:t>
            </a:r>
          </a:p>
          <a:p>
            <a:endParaRPr lang="en-US" baseline="0" dirty="0" smtClean="0"/>
          </a:p>
          <a:p>
            <a:r>
              <a:rPr lang="en-US" baseline="0" dirty="0" smtClean="0"/>
              <a:t>Q: Has the therapist had any additional training in [specialty area of lymphedema such as head &amp; neck or genital lymphedema]?</a:t>
            </a:r>
          </a:p>
          <a:p>
            <a:r>
              <a:rPr lang="en-US" baseline="0" dirty="0" smtClean="0"/>
              <a:t>A: Most lymphedema treatment training programs focus on extremity lymphedema. In order to effectively treat lymphedema manifesting in other areas, a therapist may need extra </a:t>
            </a:r>
            <a:r>
              <a:rPr lang="en-US" baseline="0" smtClean="0"/>
              <a:t>training.</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00215BE-0F50-458C-B900-2C959D6D8A4D}" type="slidenum">
              <a:rPr lang="en-US" smtClean="0"/>
              <a:pPr/>
              <a:t>24</a:t>
            </a:fld>
            <a:endParaRPr lang="en-US"/>
          </a:p>
        </p:txBody>
      </p:sp>
    </p:spTree>
    <p:extLst>
      <p:ext uri="{BB962C8B-B14F-4D97-AF65-F5344CB8AC3E}">
        <p14:creationId xmlns:p14="http://schemas.microsoft.com/office/powerpoint/2010/main" val="1629223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next slide.</a:t>
            </a:r>
            <a:endParaRPr lang="en-US" dirty="0"/>
          </a:p>
        </p:txBody>
      </p:sp>
      <p:sp>
        <p:nvSpPr>
          <p:cNvPr id="4" name="Slide Number Placeholder 3"/>
          <p:cNvSpPr>
            <a:spLocks noGrp="1"/>
          </p:cNvSpPr>
          <p:nvPr>
            <p:ph type="sldNum" sz="quarter" idx="10"/>
          </p:nvPr>
        </p:nvSpPr>
        <p:spPr/>
        <p:txBody>
          <a:bodyPr/>
          <a:lstStyle/>
          <a:p>
            <a:fld id="{46C1AB04-4125-49D0-A9E8-BD3EF53091A6}" type="slidenum">
              <a:rPr lang="en-US" smtClean="0"/>
              <a:t>25</a:t>
            </a:fld>
            <a:endParaRPr lang="en-US"/>
          </a:p>
        </p:txBody>
      </p:sp>
    </p:spTree>
    <p:extLst>
      <p:ext uri="{BB962C8B-B14F-4D97-AF65-F5344CB8AC3E}">
        <p14:creationId xmlns:p14="http://schemas.microsoft.com/office/powerpoint/2010/main" val="2356590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Lymphedema</a:t>
            </a:r>
            <a:r>
              <a:rPr lang="en-US" baseline="0" dirty="0" smtClean="0"/>
              <a:t> is very often misunderstood in the medical community in large part because </a:t>
            </a:r>
            <a:r>
              <a:rPr lang="en-US" dirty="0" smtClean="0"/>
              <a:t>most </a:t>
            </a:r>
            <a:r>
              <a:rPr lang="en-US" baseline="0" dirty="0" smtClean="0"/>
              <a:t>medical students receive less than 30 minutes of education on lymphatic function. Because of this, it is common for people with lymphedema to go years without proper diagnosis and treatment. The social and psychological impacts of the condition are also rarely acknowledged.</a:t>
            </a:r>
          </a:p>
          <a:p>
            <a:endParaRPr lang="en-US" baseline="0" dirty="0" smtClean="0"/>
          </a:p>
          <a:p>
            <a:r>
              <a:rPr lang="en-US" baseline="0" dirty="0" smtClean="0"/>
              <a:t>Read Dr. Stanley </a:t>
            </a:r>
            <a:r>
              <a:rPr lang="en-US" baseline="0" dirty="0" err="1" smtClean="0"/>
              <a:t>Rockson’s</a:t>
            </a:r>
            <a:r>
              <a:rPr lang="en-US" baseline="0" dirty="0" smtClean="0"/>
              <a:t> editorial, “Lymphatic Medicine: Paradoxically and Unnecessarily Ignored” at: https://www.ncbi.nlm.nih.gov/pmc/articles/PMC5787933/</a:t>
            </a:r>
          </a:p>
          <a:p>
            <a:endParaRPr lang="en-US" baseline="0" dirty="0" smtClean="0"/>
          </a:p>
        </p:txBody>
      </p:sp>
      <p:sp>
        <p:nvSpPr>
          <p:cNvPr id="4" name="Slide Number Placeholder 3"/>
          <p:cNvSpPr>
            <a:spLocks noGrp="1"/>
          </p:cNvSpPr>
          <p:nvPr>
            <p:ph type="sldNum" sz="quarter" idx="10"/>
          </p:nvPr>
        </p:nvSpPr>
        <p:spPr/>
        <p:txBody>
          <a:bodyPr/>
          <a:lstStyle/>
          <a:p>
            <a:fld id="{D00215BE-0F50-458C-B900-2C959D6D8A4D}" type="slidenum">
              <a:rPr lang="en-US" smtClean="0"/>
              <a:pPr/>
              <a:t>26</a:t>
            </a:fld>
            <a:endParaRPr lang="en-US"/>
          </a:p>
        </p:txBody>
      </p:sp>
    </p:spTree>
    <p:extLst>
      <p:ext uri="{BB962C8B-B14F-4D97-AF65-F5344CB8AC3E}">
        <p14:creationId xmlns:p14="http://schemas.microsoft.com/office/powerpoint/2010/main" val="1846188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medication</a:t>
            </a:r>
            <a:r>
              <a:rPr lang="en-US" baseline="0" dirty="0" smtClean="0"/>
              <a:t> that is now being tested for FDA approval may, in the future, provide an additional tool in lymphedema treatment. Watch “New and Emerging Treatments for Lymphedema” with Dr. Stanley G. Rockson: https://lymphaticnetwork.org/symposium-series/new-and-emerging-treatments-for-lymphedema </a:t>
            </a:r>
          </a:p>
          <a:p>
            <a:endParaRPr lang="en-US" baseline="0" dirty="0" smtClean="0"/>
          </a:p>
          <a:p>
            <a:r>
              <a:rPr lang="en-US" baseline="0" dirty="0" smtClean="0"/>
              <a:t>An interview with Dr. Rockson is also printed in Pathways, Fall 2017. Pathways is a publication of the Canadian Lymphedema Framework. A pdf of an extended version of the interview is available at https://lymphaticnetwork.org/symposium-series/new-and-emerging-treatments-for-lymphedema.  </a:t>
            </a:r>
            <a:endParaRPr lang="en-US" dirty="0"/>
          </a:p>
        </p:txBody>
      </p:sp>
      <p:sp>
        <p:nvSpPr>
          <p:cNvPr id="4" name="Slide Number Placeholder 3"/>
          <p:cNvSpPr>
            <a:spLocks noGrp="1"/>
          </p:cNvSpPr>
          <p:nvPr>
            <p:ph type="sldNum" sz="quarter" idx="10"/>
          </p:nvPr>
        </p:nvSpPr>
        <p:spPr/>
        <p:txBody>
          <a:bodyPr/>
          <a:lstStyle/>
          <a:p>
            <a:fld id="{D00215BE-0F50-458C-B900-2C959D6D8A4D}" type="slidenum">
              <a:rPr lang="en-US" smtClean="0"/>
              <a:pPr/>
              <a:t>27</a:t>
            </a:fld>
            <a:endParaRPr lang="en-US"/>
          </a:p>
        </p:txBody>
      </p:sp>
    </p:spTree>
    <p:extLst>
      <p:ext uri="{BB962C8B-B14F-4D97-AF65-F5344CB8AC3E}">
        <p14:creationId xmlns:p14="http://schemas.microsoft.com/office/powerpoint/2010/main" val="2010286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general lack of research regarding the effectiveness of CDT</a:t>
            </a:r>
            <a:r>
              <a:rPr lang="en-US" baseline="0" dirty="0" smtClean="0"/>
              <a:t> because there are too many variables in the treatment of patients with lymphedema.  Among other difficulties, phenotyping patients, applying the same consistent manual therapy (the quality of MLD and bandaging varies greatly between practitioners), and the time requirement to provide effective therapy, are obstacles in providing the empirical evidence so desperately needed. </a:t>
            </a:r>
          </a:p>
          <a:p>
            <a:endParaRPr lang="en-US" baseline="0" dirty="0" smtClean="0"/>
          </a:p>
          <a:p>
            <a:r>
              <a:rPr lang="en-US" baseline="0" dirty="0" smtClean="0"/>
              <a:t>This however, should not be an excuse for healthcare facilities to provide sub-standard lymphedema therapy. Protocols based on clinical successes have long been established by providers such as the </a:t>
            </a:r>
            <a:r>
              <a:rPr lang="en-US" baseline="0" dirty="0" err="1" smtClean="0"/>
              <a:t>Foeldi</a:t>
            </a:r>
            <a:r>
              <a:rPr lang="en-US" baseline="0" dirty="0" smtClean="0"/>
              <a:t> Clinic in Germany, a renowned treatment facility for people with lymphedema and lipedema.</a:t>
            </a:r>
            <a:endParaRPr lang="en-US" dirty="0"/>
          </a:p>
        </p:txBody>
      </p:sp>
      <p:sp>
        <p:nvSpPr>
          <p:cNvPr id="4" name="Slide Number Placeholder 3"/>
          <p:cNvSpPr>
            <a:spLocks noGrp="1"/>
          </p:cNvSpPr>
          <p:nvPr>
            <p:ph type="sldNum" sz="quarter" idx="10"/>
          </p:nvPr>
        </p:nvSpPr>
        <p:spPr/>
        <p:txBody>
          <a:bodyPr/>
          <a:lstStyle/>
          <a:p>
            <a:fld id="{D00215BE-0F50-458C-B900-2C959D6D8A4D}" type="slidenum">
              <a:rPr lang="en-US" smtClean="0"/>
              <a:pPr/>
              <a:t>28</a:t>
            </a:fld>
            <a:endParaRPr lang="en-US"/>
          </a:p>
        </p:txBody>
      </p:sp>
    </p:spTree>
    <p:extLst>
      <p:ext uri="{BB962C8B-B14F-4D97-AF65-F5344CB8AC3E}">
        <p14:creationId xmlns:p14="http://schemas.microsoft.com/office/powerpoint/2010/main" val="3644911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39A6BC85-DCE1-4310-A631-08C0394F24AD}" type="slidenum">
              <a:rPr lang="en-US" smtClean="0"/>
              <a:pPr/>
              <a:t>29</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r>
              <a:rPr lang="en-US" dirty="0" smtClean="0"/>
              <a:t>Patient with secondary lymphedema and paralysis following breast cancer surgery, before and after 4 weeks of CDT (5x/week).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C1AB04-4125-49D0-A9E8-BD3EF53091A6}" type="slidenum">
              <a:rPr lang="en-US" smtClean="0"/>
              <a:t>3</a:t>
            </a:fld>
            <a:endParaRPr lang="en-US"/>
          </a:p>
        </p:txBody>
      </p:sp>
    </p:spTree>
    <p:extLst>
      <p:ext uri="{BB962C8B-B14F-4D97-AF65-F5344CB8AC3E}">
        <p14:creationId xmlns:p14="http://schemas.microsoft.com/office/powerpoint/2010/main" val="1444996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CD61A26C-207D-46DF-8A9C-B846E3C8F94C}" type="slidenum">
              <a:rPr lang="en-US" smtClean="0"/>
              <a:pPr/>
              <a:t>30</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r>
              <a:rPr lang="en-US" dirty="0" smtClean="0"/>
              <a:t>Patient with secondary lymphedema following breast cancer surgery, before and after 4 weeks of CDT (5x/week).</a:t>
            </a:r>
          </a:p>
          <a:p>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E8EE54D0-29E3-4FC2-AF88-1BAF5BD88347}" type="slidenum">
              <a:rPr lang="en-US" smtClean="0"/>
              <a:pPr/>
              <a:t>31</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r>
              <a:rPr lang="en-US" dirty="0" smtClean="0"/>
              <a:t>Patient with primary LE lymphedema and secondary skin changes before and after 49 treatments given over a 3-month period.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46249DFB-B78D-4C5C-8BF0-10027D8A7DFB}" type="slidenum">
              <a:rPr lang="en-US" smtClean="0"/>
              <a:pPr/>
              <a:t>32</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r>
              <a:rPr lang="en-US" dirty="0" smtClean="0"/>
              <a:t>Patient with bilateral secondary LE lymphedema after gynecological cancer surgery, before and after 6 weeks of daily CDT</a:t>
            </a:r>
            <a:r>
              <a:rPr lang="en-US" baseline="0" dirty="0" smtClean="0"/>
              <a:t> (5x/week).</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misconceptions</a:t>
            </a:r>
            <a:r>
              <a:rPr lang="en-US" baseline="0" dirty="0" smtClean="0"/>
              <a:t> about lymphedema and its treatment.  </a:t>
            </a:r>
          </a:p>
          <a:p>
            <a:endParaRPr lang="en-US" baseline="0" dirty="0" smtClean="0"/>
          </a:p>
          <a:p>
            <a:r>
              <a:rPr lang="en-US" dirty="0" smtClean="0"/>
              <a:t>These four challenges in the treatment of lymphedema will be explained in more detail on the following slides.</a:t>
            </a:r>
            <a:endParaRPr lang="en-US" dirty="0"/>
          </a:p>
        </p:txBody>
      </p:sp>
      <p:sp>
        <p:nvSpPr>
          <p:cNvPr id="4" name="Slide Number Placeholder 3"/>
          <p:cNvSpPr>
            <a:spLocks noGrp="1"/>
          </p:cNvSpPr>
          <p:nvPr>
            <p:ph type="sldNum" sz="quarter" idx="10"/>
          </p:nvPr>
        </p:nvSpPr>
        <p:spPr/>
        <p:txBody>
          <a:bodyPr/>
          <a:lstStyle/>
          <a:p>
            <a:fld id="{D00215BE-0F50-458C-B900-2C959D6D8A4D}" type="slidenum">
              <a:rPr lang="en-US" smtClean="0"/>
              <a:pPr/>
              <a:t>4</a:t>
            </a:fld>
            <a:endParaRPr lang="en-US"/>
          </a:p>
        </p:txBody>
      </p:sp>
    </p:spTree>
    <p:extLst>
      <p:ext uri="{BB962C8B-B14F-4D97-AF65-F5344CB8AC3E}">
        <p14:creationId xmlns:p14="http://schemas.microsoft.com/office/powerpoint/2010/main" val="2027704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This slide has</a:t>
            </a:r>
            <a:r>
              <a:rPr lang="en-US" baseline="0" dirty="0" smtClean="0"/>
              <a:t> many animations. All the components/graphics will be revealed as the presentation is watched as a slide show. </a:t>
            </a:r>
          </a:p>
          <a:p>
            <a:endParaRPr lang="en-US" dirty="0" smtClean="0"/>
          </a:p>
          <a:p>
            <a:r>
              <a:rPr lang="en-US" dirty="0" smtClean="0"/>
              <a:t>Objective of this slide: T</a:t>
            </a:r>
            <a:r>
              <a:rPr lang="en-US" baseline="0" dirty="0" smtClean="0"/>
              <a:t>o help explain the chronic and progressive nature of lymphedema. </a:t>
            </a:r>
          </a:p>
          <a:p>
            <a:endParaRPr lang="en-US" baseline="0" dirty="0" smtClean="0"/>
          </a:p>
          <a:p>
            <a:r>
              <a:rPr lang="en-US" baseline="0" dirty="0" smtClean="0"/>
              <a:t>This slide illustrates how the cascade of events associated with lymphedema turns into a vicious cycle even with the best therapeutic intervention.</a:t>
            </a:r>
          </a:p>
          <a:p>
            <a:endParaRPr lang="en-US" baseline="0" dirty="0" smtClean="0"/>
          </a:p>
          <a:p>
            <a:r>
              <a:rPr lang="en-US" baseline="0" dirty="0" smtClean="0"/>
              <a:t>Lymphedema always starts with lymphatic impairment which then leads to an accumulation of protein-rich fluid and secondary tissue changes. The skin and subdermal tissues become thicker and fibrosis develops. There are varying degrees of adipose tissue accumulation in the affected body part. Adipose tissue deposition in the affected limb will result in additional lymphatic impairment of the affected extremity.</a:t>
            </a:r>
          </a:p>
          <a:p>
            <a:endParaRPr lang="en-US" baseline="0" dirty="0" smtClean="0"/>
          </a:p>
          <a:p>
            <a:r>
              <a:rPr lang="en-US" baseline="0" dirty="0" smtClean="0"/>
              <a:t>The first set of pictures illustrate a cross section of the epidermis. NL shows normal tissue. In LY, you can see the much thicker subdermal tissue (purple layer). </a:t>
            </a:r>
            <a:r>
              <a:rPr lang="en-US" i="1" baseline="0" dirty="0" smtClean="0"/>
              <a:t>Reference: https://openi.nlm.nih.gov</a:t>
            </a:r>
          </a:p>
          <a:p>
            <a:endParaRPr lang="en-US" baseline="0" dirty="0" smtClean="0"/>
          </a:p>
          <a:p>
            <a:r>
              <a:rPr lang="en-US" baseline="0" dirty="0" smtClean="0"/>
              <a:t>The second set of pictures shows the cross-section of the upper arms of a cadaver. On the left is the normal arm. On the right, you can see the adipose tissue deposition that has developed in the arm with lymphedema.	</a:t>
            </a:r>
          </a:p>
          <a:p>
            <a:r>
              <a:rPr lang="en-US" i="1" baseline="0" dirty="0" smtClean="0"/>
              <a:t>Reference: </a:t>
            </a:r>
            <a:r>
              <a:rPr lang="en-US" i="1" baseline="0" dirty="0" err="1" smtClean="0"/>
              <a:t>Brorson</a:t>
            </a:r>
            <a:r>
              <a:rPr lang="en-US" i="1" baseline="0" dirty="0" smtClean="0"/>
              <a:t> H. Liposuction in arm lymphedema treatments. </a:t>
            </a:r>
            <a:r>
              <a:rPr lang="en-US" i="1" baseline="0" dirty="0" err="1" smtClean="0"/>
              <a:t>Scand</a:t>
            </a:r>
            <a:r>
              <a:rPr lang="en-US" i="1" baseline="0" dirty="0" smtClean="0"/>
              <a:t> J Surg. 2003;92(4):289.</a:t>
            </a:r>
            <a:endParaRPr lang="en-US" i="1" dirty="0"/>
          </a:p>
        </p:txBody>
      </p:sp>
      <p:sp>
        <p:nvSpPr>
          <p:cNvPr id="4" name="Slide Number Placeholder 3"/>
          <p:cNvSpPr>
            <a:spLocks noGrp="1"/>
          </p:cNvSpPr>
          <p:nvPr>
            <p:ph type="sldNum" sz="quarter" idx="10"/>
          </p:nvPr>
        </p:nvSpPr>
        <p:spPr/>
        <p:txBody>
          <a:bodyPr/>
          <a:lstStyle/>
          <a:p>
            <a:fld id="{C91857F9-2480-451E-A623-41AA44575C71}"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053246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Objective of this slide:  To </a:t>
            </a:r>
            <a:r>
              <a:rPr lang="en-US" baseline="0" dirty="0" smtClean="0"/>
              <a:t>illustrate the m</a:t>
            </a:r>
            <a:r>
              <a:rPr lang="en-US" dirty="0" smtClean="0"/>
              <a:t>any treatment</a:t>
            </a:r>
            <a:r>
              <a:rPr lang="en-US" baseline="0" dirty="0" smtClean="0"/>
              <a:t> approaches that exist for lymphedema. None offer a cure.</a:t>
            </a:r>
          </a:p>
          <a:p>
            <a:endParaRPr lang="en-US" baseline="0" dirty="0" smtClean="0"/>
          </a:p>
          <a:p>
            <a:r>
              <a:rPr lang="en-US" baseline="0" dirty="0" smtClean="0"/>
              <a:t>It is difficult for patients to determine which treatment or combination of therapies is correct for them.</a:t>
            </a:r>
            <a:endParaRPr lang="en-US" dirty="0"/>
          </a:p>
        </p:txBody>
      </p:sp>
      <p:sp>
        <p:nvSpPr>
          <p:cNvPr id="4" name="Slide Number Placeholder 3"/>
          <p:cNvSpPr>
            <a:spLocks noGrp="1"/>
          </p:cNvSpPr>
          <p:nvPr>
            <p:ph type="sldNum" sz="quarter" idx="10"/>
          </p:nvPr>
        </p:nvSpPr>
        <p:spPr/>
        <p:txBody>
          <a:bodyPr/>
          <a:lstStyle/>
          <a:p>
            <a:fld id="{C91857F9-2480-451E-A623-41AA44575C71}"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984007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based</a:t>
            </a:r>
            <a:r>
              <a:rPr lang="en-US" baseline="0" dirty="0" smtClean="0"/>
              <a:t> on the Consensus Document of the International Society of Lymphology (</a:t>
            </a:r>
            <a:r>
              <a:rPr lang="en-US" baseline="0" dirty="0" err="1" smtClean="0"/>
              <a:t>ISL</a:t>
            </a:r>
            <a:r>
              <a:rPr lang="en-US" baseline="0" dirty="0" smtClean="0"/>
              <a:t>),</a:t>
            </a:r>
            <a:r>
              <a:rPr lang="en-US" dirty="0" smtClean="0"/>
              <a:t> illustrates</a:t>
            </a:r>
            <a:r>
              <a:rPr lang="en-US" baseline="0" dirty="0" smtClean="0"/>
              <a:t> </a:t>
            </a:r>
            <a:r>
              <a:rPr lang="en-US" dirty="0" smtClean="0"/>
              <a:t>the different approaches to lymphedema (surgical and non-surgical)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00215BE-0F50-458C-B900-2C959D6D8A4D}" type="slidenum">
              <a:rPr lang="en-US" smtClean="0"/>
              <a:pPr/>
              <a:t>7</a:t>
            </a:fld>
            <a:endParaRPr lang="en-US"/>
          </a:p>
        </p:txBody>
      </p:sp>
    </p:spTree>
    <p:extLst>
      <p:ext uri="{BB962C8B-B14F-4D97-AF65-F5344CB8AC3E}">
        <p14:creationId xmlns:p14="http://schemas.microsoft.com/office/powerpoint/2010/main" val="2604021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complete</a:t>
            </a:r>
            <a:r>
              <a:rPr lang="en-US" baseline="0" dirty="0" smtClean="0"/>
              <a:t> decongestive therapy (CDT)</a:t>
            </a:r>
            <a:r>
              <a:rPr lang="en-US" dirty="0" smtClean="0"/>
              <a:t>?</a:t>
            </a:r>
          </a:p>
          <a:p>
            <a:endParaRPr lang="en-US" baseline="0" dirty="0" smtClean="0"/>
          </a:p>
          <a:p>
            <a:pPr defTabSz="931774">
              <a:defRPr/>
            </a:pPr>
            <a:r>
              <a:rPr lang="en-US" baseline="0" dirty="0" smtClean="0"/>
              <a:t>CDT consists of four physical therapy components (skin care, MLD, compression bandaging, and exercise) </a:t>
            </a:r>
            <a:r>
              <a:rPr lang="en-US" baseline="0" dirty="0" smtClean="0">
                <a:solidFill>
                  <a:srgbClr val="FF0000"/>
                </a:solidFill>
              </a:rPr>
              <a:t>which</a:t>
            </a:r>
            <a:r>
              <a:rPr lang="en-US" baseline="0" dirty="0" smtClean="0"/>
              <a:t> – if applied in combination – result in effective treatment for primary and secondary lymphedema. However, effective, long-term management of this incurable condition depends on the </a:t>
            </a:r>
            <a:r>
              <a:rPr lang="en-US" b="1" u="none" baseline="0" dirty="0" smtClean="0"/>
              <a:t>interplay </a:t>
            </a:r>
            <a:r>
              <a:rPr lang="en-US" baseline="0" dirty="0" smtClean="0"/>
              <a:t>of the therapist-based decongestive, “intensive,” phase of therapy and the home-maintenance, “self care,” phase.</a:t>
            </a:r>
          </a:p>
          <a:p>
            <a:pPr defTabSz="931774">
              <a:defRPr/>
            </a:pPr>
            <a:endParaRPr lang="en-US" baseline="0" dirty="0" smtClean="0"/>
          </a:p>
          <a:p>
            <a:pPr defTabSz="931774">
              <a:defRPr/>
            </a:pPr>
            <a:r>
              <a:rPr lang="en-US" baseline="0" dirty="0" smtClean="0"/>
              <a:t>CDT is most effective when performed in the manner outlined later in this presentation.</a:t>
            </a:r>
          </a:p>
        </p:txBody>
      </p:sp>
      <p:sp>
        <p:nvSpPr>
          <p:cNvPr id="4" name="Slide Number Placeholder 3"/>
          <p:cNvSpPr>
            <a:spLocks noGrp="1"/>
          </p:cNvSpPr>
          <p:nvPr>
            <p:ph type="sldNum" sz="quarter" idx="10"/>
          </p:nvPr>
        </p:nvSpPr>
        <p:spPr/>
        <p:txBody>
          <a:bodyPr/>
          <a:lstStyle/>
          <a:p>
            <a:fld id="{D17111C3-6D7C-46D5-98DF-5EB5DCA4FE2C}"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513345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Objective</a:t>
            </a:r>
            <a:r>
              <a:rPr lang="en-US" baseline="0" dirty="0" smtClean="0"/>
              <a:t> of this slide: To i</a:t>
            </a:r>
            <a:r>
              <a:rPr lang="en-US" dirty="0" smtClean="0"/>
              <a:t>llustrate</a:t>
            </a:r>
            <a:r>
              <a:rPr lang="en-US" baseline="0" dirty="0" smtClean="0"/>
              <a:t> the various stages of lymphedema (UE and LE).  </a:t>
            </a:r>
          </a:p>
          <a:p>
            <a:endParaRPr lang="en-US" baseline="0" dirty="0" smtClean="0"/>
          </a:p>
          <a:p>
            <a:r>
              <a:rPr lang="en-US" baseline="0" dirty="0" smtClean="0"/>
              <a:t>Each patient needs to be treated based on the severity of their lymphedema with consideration of their comorbidities (including obesity!). The patient’s physical and cognitive abilities must also be considered.</a:t>
            </a:r>
            <a:endParaRPr lang="en-US" dirty="0"/>
          </a:p>
        </p:txBody>
      </p:sp>
      <p:sp>
        <p:nvSpPr>
          <p:cNvPr id="4" name="Slide Number Placeholder 3"/>
          <p:cNvSpPr>
            <a:spLocks noGrp="1"/>
          </p:cNvSpPr>
          <p:nvPr>
            <p:ph type="sldNum" sz="quarter" idx="10"/>
          </p:nvPr>
        </p:nvSpPr>
        <p:spPr/>
        <p:txBody>
          <a:bodyPr/>
          <a:lstStyle/>
          <a:p>
            <a:fld id="{D00215BE-0F50-458C-B900-2C959D6D8A4D}" type="slidenum">
              <a:rPr lang="en-US" smtClean="0"/>
              <a:pPr/>
              <a:t>9</a:t>
            </a:fld>
            <a:endParaRPr lang="en-US"/>
          </a:p>
        </p:txBody>
      </p:sp>
    </p:spTree>
    <p:extLst>
      <p:ext uri="{BB962C8B-B14F-4D97-AF65-F5344CB8AC3E}">
        <p14:creationId xmlns:p14="http://schemas.microsoft.com/office/powerpoint/2010/main" val="1041532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0659706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830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9796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E0234AB2-6572-4FA1-ACDF-2EB090C5E70A}" type="datetimeFigureOut">
              <a:rPr lang="en-US" smtClean="0"/>
              <a:pPr/>
              <a:t>5/18/2018</a:t>
            </a:fld>
            <a:endParaRPr lang="en-US"/>
          </a:p>
        </p:txBody>
      </p:sp>
    </p:spTree>
    <p:extLst>
      <p:ext uri="{BB962C8B-B14F-4D97-AF65-F5344CB8AC3E}">
        <p14:creationId xmlns:p14="http://schemas.microsoft.com/office/powerpoint/2010/main" val="3529361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2FDCDFD-40C3-480A-9996-D0E77B55ED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618185"/>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Text and Clip Ar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7823343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73356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6202305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293086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9292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240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4005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7907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12763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p:txBody>
      </p:sp>
      <p:pic>
        <p:nvPicPr>
          <p:cNvPr id="7" name="Picture 1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620002" y="257177"/>
            <a:ext cx="11223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userDrawn="1"/>
        </p:nvSpPr>
        <p:spPr>
          <a:xfrm>
            <a:off x="152400" y="6400800"/>
            <a:ext cx="2057400" cy="276999"/>
          </a:xfrm>
          <a:prstGeom prst="rect">
            <a:avLst/>
          </a:prstGeom>
          <a:noFill/>
        </p:spPr>
        <p:txBody>
          <a:bodyPr wrap="square" rtlCol="0">
            <a:spAutoFit/>
          </a:bodyPr>
          <a:lstStyle/>
          <a:p>
            <a:r>
              <a:rPr lang="en-US" sz="1200" dirty="0" smtClean="0">
                <a:solidFill>
                  <a:srgbClr val="002E69"/>
                </a:solidFill>
                <a:latin typeface="Arial" panose="020B0604020202020204" pitchFamily="34" charset="0"/>
                <a:cs typeface="Arial" panose="020B0604020202020204" pitchFamily="34" charset="0"/>
              </a:rPr>
              <a:t>© Klose Training 2018</a:t>
            </a:r>
            <a:endParaRPr lang="en-US" sz="1200" dirty="0">
              <a:solidFill>
                <a:srgbClr val="002E6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2766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hf sldNum="0" hdr="0" ftr="0" dt="0"/>
  <p:txStyles>
    <p:titleStyle>
      <a:lvl1pPr algn="ctr" defTabSz="914400" rtl="0" eaLnBrk="1" latinLnBrk="0" hangingPunct="1">
        <a:spcBef>
          <a:spcPct val="0"/>
        </a:spcBef>
        <a:buNone/>
        <a:defRPr sz="3900" b="1" kern="1200">
          <a:solidFill>
            <a:srgbClr val="002E6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ts val="0"/>
        </a:spcBef>
        <a:spcAft>
          <a:spcPts val="1200"/>
        </a:spcAft>
        <a:buFontTx/>
        <a:buNone/>
        <a:defRPr sz="2800" kern="1200">
          <a:solidFill>
            <a:srgbClr val="002E69"/>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Tx/>
        <a:buNone/>
        <a:defRPr sz="280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solidFill>
          <a:latin typeface="+mn-lt"/>
          <a:ea typeface="+mn-ea"/>
          <a:cs typeface="+mn-cs"/>
        </a:defRPr>
      </a:lvl4pPr>
      <a:lvl5pPr marL="1828800" indent="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file:///S:\Pictures\Arm%20Bandaging\Lotion.tif" TargetMode="External"/><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wmv"/><Relationship Id="rId7" Type="http://schemas.openxmlformats.org/officeDocument/2006/relationships/image" Target="../media/image14.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12.xml"/><Relationship Id="rId5" Type="http://schemas.openxmlformats.org/officeDocument/2006/relationships/slideLayout" Target="../slideLayouts/slideLayout12.xml"/><Relationship Id="rId4" Type="http://schemas.openxmlformats.org/officeDocument/2006/relationships/video" Target="../media/media2.wm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3.jpe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5.jpe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5150" t="4135" r="6502" b="4511"/>
          <a:stretch/>
        </p:blipFill>
        <p:spPr>
          <a:xfrm>
            <a:off x="2066250" y="2386263"/>
            <a:ext cx="2035243" cy="212977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4831" t="4135" r="4326" b="4511"/>
          <a:stretch/>
        </p:blipFill>
        <p:spPr>
          <a:xfrm>
            <a:off x="6662199" y="2364927"/>
            <a:ext cx="2024601" cy="2133906"/>
          </a:xfrm>
          <a:prstGeom prst="rect">
            <a:avLst/>
          </a:prstGeom>
          <a:ln w="9525" cap="sq">
            <a:solidFill>
              <a:srgbClr val="000000"/>
            </a:solidFill>
            <a:prstDash val="solid"/>
            <a:miter lim="800000"/>
          </a:ln>
          <a:effectLst>
            <a:outerShdw blurRad="50800" dist="38100" dir="2700000" algn="tl" rotWithShape="0">
              <a:srgbClr val="000000">
                <a:alpha val="43000"/>
              </a:srgbClr>
            </a:outerShdw>
            <a:reflection blurRad="6350" stA="52000" endA="300" endPos="35000" dir="5400000" sy="-100000" algn="bl" rotWithShape="0"/>
          </a:effectLst>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5150" t="4135" r="6502" b="4511"/>
          <a:stretch/>
        </p:blipFill>
        <p:spPr>
          <a:xfrm>
            <a:off x="2551176" y="2368296"/>
            <a:ext cx="2029453" cy="2130552"/>
          </a:xfrm>
          <a:prstGeom prst="rect">
            <a:avLst/>
          </a:prstGeom>
          <a:ln w="9525" cap="sq">
            <a:solidFill>
              <a:srgbClr val="000000"/>
            </a:solidFill>
            <a:prstDash val="solid"/>
            <a:miter lim="800000"/>
          </a:ln>
          <a:effectLst>
            <a:outerShdw blurRad="50800" dist="38100" dir="2700000" algn="tl" rotWithShape="0">
              <a:srgbClr val="000000">
                <a:alpha val="43000"/>
              </a:srgbClr>
            </a:outerShdw>
            <a:reflection blurRad="6350" stA="52000" endA="300" endPos="35000" dir="5400000" sy="-100000" algn="bl" rotWithShape="0"/>
          </a:effectLst>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4000"/>
                    </a14:imgEffect>
                  </a14:imgLayer>
                </a14:imgProps>
              </a:ext>
              <a:ext uri="{28A0092B-C50C-407E-A947-70E740481C1C}">
                <a14:useLocalDpi xmlns:a14="http://schemas.microsoft.com/office/drawing/2010/main" val="0"/>
              </a:ext>
            </a:extLst>
          </a:blip>
          <a:srcRect l="19112" r="5684"/>
          <a:stretch/>
        </p:blipFill>
        <p:spPr>
          <a:xfrm>
            <a:off x="411480" y="2368296"/>
            <a:ext cx="2136352" cy="2130552"/>
          </a:xfrm>
          <a:prstGeom prst="rect">
            <a:avLst/>
          </a:prstGeom>
          <a:ln w="9525" cap="sq">
            <a:solidFill>
              <a:srgbClr val="000000"/>
            </a:solidFill>
            <a:prstDash val="solid"/>
            <a:miter lim="800000"/>
          </a:ln>
          <a:effectLst>
            <a:outerShdw blurRad="50800" dist="38100" dir="2700000" algn="tl" rotWithShape="0">
              <a:srgbClr val="000000">
                <a:alpha val="43000"/>
              </a:srgbClr>
            </a:outerShdw>
            <a:reflection blurRad="6350" stA="52000" endA="300" endPos="35000" dir="5400000" sy="-100000" algn="bl" rotWithShape="0"/>
          </a:effectLst>
        </p:spPr>
      </p:pic>
      <p:sp>
        <p:nvSpPr>
          <p:cNvPr id="2" name="Title 1"/>
          <p:cNvSpPr>
            <a:spLocks noGrp="1"/>
          </p:cNvSpPr>
          <p:nvPr>
            <p:ph type="title" idx="4294967295"/>
          </p:nvPr>
        </p:nvSpPr>
        <p:spPr>
          <a:xfrm>
            <a:off x="0" y="914400"/>
            <a:ext cx="9144000" cy="1143000"/>
          </a:xfrm>
        </p:spPr>
        <p:txBody>
          <a:bodyPr/>
          <a:lstStyle/>
          <a:p>
            <a:r>
              <a:rPr lang="en-US" dirty="0" smtClean="0"/>
              <a:t>Effective CDT</a:t>
            </a:r>
            <a:endParaRPr lang="en-US" dirty="0"/>
          </a:p>
        </p:txBody>
      </p:sp>
      <p:pic>
        <p:nvPicPr>
          <p:cNvPr id="18" name="Picture 17" descr="S:\Pictures\Arm Bandaging\Lotion.tif"/>
          <p:cNvPicPr>
            <a:picLocks noChangeAspect="1" noChangeArrowheads="1"/>
          </p:cNvPicPr>
          <p:nvPr/>
        </p:nvPicPr>
        <p:blipFill rotWithShape="1">
          <a:blip r:embed="rId7" r:link="rId8">
            <a:lum bright="6000" contrast="6000"/>
            <a:extLst>
              <a:ext uri="{28A0092B-C50C-407E-A947-70E740481C1C}">
                <a14:useLocalDpi xmlns:a14="http://schemas.microsoft.com/office/drawing/2010/main" val="0"/>
              </a:ext>
            </a:extLst>
          </a:blip>
          <a:srcRect l="23671" t="15231" r="23671" b="12857"/>
          <a:stretch/>
        </p:blipFill>
        <p:spPr bwMode="auto">
          <a:xfrm>
            <a:off x="4599432" y="2368296"/>
            <a:ext cx="2064716" cy="2129774"/>
          </a:xfrm>
          <a:prstGeom prst="rect">
            <a:avLst/>
          </a:prstGeom>
          <a:noFill/>
          <a:ln w="9525">
            <a:solidFill>
              <a:schemeClr val="bg2">
                <a:lumMod val="10000"/>
              </a:schemeClr>
            </a:solidFill>
            <a:miter lim="800000"/>
            <a:headEnd/>
            <a:tailEnd/>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28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143000" y="1371600"/>
            <a:ext cx="6934200" cy="3657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900" b="1" kern="1200">
                <a:solidFill>
                  <a:srgbClr val="002E69"/>
                </a:solidFill>
                <a:latin typeface="Arial" panose="020B0604020202020204" pitchFamily="34" charset="0"/>
                <a:ea typeface="+mj-ea"/>
                <a:cs typeface="Arial" panose="020B0604020202020204" pitchFamily="34" charset="0"/>
              </a:defRPr>
            </a:lvl1pPr>
          </a:lstStyle>
          <a:p>
            <a:pPr>
              <a:spcAft>
                <a:spcPts val="1200"/>
              </a:spcAft>
            </a:pPr>
            <a:r>
              <a:rPr lang="en-US" sz="4800" dirty="0" smtClean="0"/>
              <a:t>What works?</a:t>
            </a:r>
          </a:p>
          <a:p>
            <a:endParaRPr lang="en-US" sz="2400" dirty="0" smtClean="0"/>
          </a:p>
          <a:p>
            <a:r>
              <a:rPr lang="en-US" sz="4800" dirty="0" smtClean="0"/>
              <a:t>What doesn’t work</a:t>
            </a:r>
            <a:r>
              <a:rPr lang="en-US" sz="4800" dirty="0"/>
              <a:t>?</a:t>
            </a:r>
          </a:p>
        </p:txBody>
      </p:sp>
    </p:spTree>
    <p:extLst>
      <p:ext uri="{BB962C8B-B14F-4D97-AF65-F5344CB8AC3E}">
        <p14:creationId xmlns:p14="http://schemas.microsoft.com/office/powerpoint/2010/main" val="201225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2470"/>
            <a:ext cx="7543800" cy="944562"/>
          </a:xfrm>
        </p:spPr>
        <p:txBody>
          <a:bodyPr>
            <a:normAutofit/>
          </a:bodyPr>
          <a:lstStyle/>
          <a:p>
            <a:r>
              <a:rPr lang="en-US" dirty="0" smtClean="0"/>
              <a:t>M</a:t>
            </a:r>
            <a:r>
              <a:rPr lang="en-US" dirty="0" smtClean="0">
                <a:solidFill>
                  <a:schemeClr val="tx2">
                    <a:lumMod val="60000"/>
                    <a:lumOff val="40000"/>
                  </a:schemeClr>
                </a:solidFill>
              </a:rPr>
              <a:t>anual</a:t>
            </a:r>
            <a:r>
              <a:rPr lang="en-US" dirty="0" smtClean="0"/>
              <a:t> L</a:t>
            </a:r>
            <a:r>
              <a:rPr lang="en-US" dirty="0" smtClean="0">
                <a:solidFill>
                  <a:schemeClr val="tx2">
                    <a:lumMod val="60000"/>
                    <a:lumOff val="40000"/>
                  </a:schemeClr>
                </a:solidFill>
              </a:rPr>
              <a:t>ymph</a:t>
            </a:r>
            <a:r>
              <a:rPr lang="en-US" dirty="0" smtClean="0"/>
              <a:t> D</a:t>
            </a:r>
            <a:r>
              <a:rPr lang="en-US" dirty="0" smtClean="0">
                <a:solidFill>
                  <a:schemeClr val="tx2">
                    <a:lumMod val="60000"/>
                    <a:lumOff val="40000"/>
                  </a:schemeClr>
                </a:solidFill>
              </a:rPr>
              <a:t>rainage </a:t>
            </a:r>
            <a:r>
              <a:rPr lang="en-US" dirty="0" smtClean="0"/>
              <a:t>(MLD)</a:t>
            </a:r>
            <a:endParaRPr lang="en-US" dirty="0"/>
          </a:p>
        </p:txBody>
      </p:sp>
      <p:pic>
        <p:nvPicPr>
          <p:cNvPr id="6" name="Picture 2"/>
          <p:cNvPicPr>
            <a:picLocks noChangeAspect="1"/>
          </p:cNvPicPr>
          <p:nvPr/>
        </p:nvPicPr>
        <p:blipFill>
          <a:blip r:embed="rId3" cstate="print">
            <a:extLst>
              <a:ext uri="{28A0092B-C50C-407E-A947-70E740481C1C}">
                <a14:useLocalDpi xmlns:a14="http://schemas.microsoft.com/office/drawing/2010/main" val="0"/>
              </a:ext>
            </a:extLst>
          </a:blip>
          <a:srcRect l="5829" t="3111" r="6252" b="10034"/>
          <a:stretch>
            <a:fillRect/>
          </a:stretch>
        </p:blipFill>
        <p:spPr bwMode="auto">
          <a:xfrm>
            <a:off x="1798320" y="1828800"/>
            <a:ext cx="2773680" cy="436276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S:\Corey's Stuff\MLD2.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081" t="2513" r="6123" b="4101"/>
          <a:stretch/>
        </p:blipFill>
        <p:spPr bwMode="auto">
          <a:xfrm>
            <a:off x="5048249" y="1828800"/>
            <a:ext cx="2216101" cy="436168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02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9393" y="405811"/>
            <a:ext cx="8686800" cy="1143000"/>
          </a:xfrm>
        </p:spPr>
        <p:txBody>
          <a:bodyPr>
            <a:noAutofit/>
          </a:bodyPr>
          <a:lstStyle/>
          <a:p>
            <a:r>
              <a:rPr lang="en-US" dirty="0" smtClean="0">
                <a:solidFill>
                  <a:srgbClr val="FFFF00"/>
                </a:solidFill>
              </a:rPr>
              <a:t>Near-Infrared </a:t>
            </a:r>
            <a:br>
              <a:rPr lang="en-US" dirty="0" smtClean="0">
                <a:solidFill>
                  <a:srgbClr val="FFFF00"/>
                </a:solidFill>
              </a:rPr>
            </a:br>
            <a:r>
              <a:rPr lang="en-US" dirty="0" smtClean="0">
                <a:solidFill>
                  <a:srgbClr val="FFFF00"/>
                </a:solidFill>
              </a:rPr>
              <a:t>Fluorescence Imaging</a:t>
            </a:r>
            <a:endParaRPr lang="en-US" dirty="0">
              <a:solidFill>
                <a:srgbClr val="FFFF00"/>
              </a:solidFill>
            </a:endParaRPr>
          </a:p>
        </p:txBody>
      </p:sp>
      <p:pic>
        <p:nvPicPr>
          <p:cNvPr id="4" name="ICG_Before MLD_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4286" r="13214"/>
          <a:stretch/>
        </p:blipFill>
        <p:spPr>
          <a:xfrm>
            <a:off x="457200" y="1701211"/>
            <a:ext cx="3992706" cy="4038600"/>
          </a:xfrm>
          <a:prstGeom prst="rect">
            <a:avLst/>
          </a:prstGeom>
        </p:spPr>
      </p:pic>
      <p:pic>
        <p:nvPicPr>
          <p:cNvPr id="12" name="ICG_During MLD_1.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13215" r="12857"/>
          <a:stretch/>
        </p:blipFill>
        <p:spPr>
          <a:xfrm>
            <a:off x="4572793" y="1701211"/>
            <a:ext cx="4038600" cy="4043149"/>
          </a:xfrm>
          <a:prstGeom prst="rect">
            <a:avLst/>
          </a:prstGeom>
        </p:spPr>
      </p:pic>
      <p:sp>
        <p:nvSpPr>
          <p:cNvPr id="3" name="TextBox 2"/>
          <p:cNvSpPr txBox="1"/>
          <p:nvPr/>
        </p:nvSpPr>
        <p:spPr>
          <a:xfrm>
            <a:off x="1656464" y="5862935"/>
            <a:ext cx="1827744" cy="461665"/>
          </a:xfrm>
          <a:prstGeom prst="rect">
            <a:avLst/>
          </a:prstGeom>
          <a:noFill/>
        </p:spPr>
        <p:txBody>
          <a:bodyPr wrap="none" rtlCol="0">
            <a:spAutoFit/>
          </a:bodyPr>
          <a:lstStyle/>
          <a:p>
            <a:r>
              <a:rPr lang="en-US" sz="2400" dirty="0" smtClean="0">
                <a:solidFill>
                  <a:srgbClr val="FFFF00"/>
                </a:solidFill>
                <a:latin typeface="Arial" panose="020B0604020202020204" pitchFamily="34" charset="0"/>
                <a:cs typeface="Arial" panose="020B0604020202020204" pitchFamily="34" charset="0"/>
              </a:rPr>
              <a:t>Before MLD</a:t>
            </a:r>
            <a:endParaRPr lang="en-US" sz="2400" dirty="0">
              <a:solidFill>
                <a:srgbClr val="FFFF00"/>
              </a:solidFill>
              <a:latin typeface="Arial" panose="020B0604020202020204" pitchFamily="34" charset="0"/>
              <a:cs typeface="Arial" panose="020B0604020202020204" pitchFamily="34" charset="0"/>
            </a:endParaRPr>
          </a:p>
        </p:txBody>
      </p:sp>
      <p:sp>
        <p:nvSpPr>
          <p:cNvPr id="8" name="TextBox 7"/>
          <p:cNvSpPr txBox="1"/>
          <p:nvPr/>
        </p:nvSpPr>
        <p:spPr>
          <a:xfrm>
            <a:off x="5728912" y="5861731"/>
            <a:ext cx="1829347" cy="461665"/>
          </a:xfrm>
          <a:prstGeom prst="rect">
            <a:avLst/>
          </a:prstGeom>
          <a:noFill/>
        </p:spPr>
        <p:txBody>
          <a:bodyPr wrap="none" rtlCol="0">
            <a:spAutoFit/>
          </a:bodyPr>
          <a:lstStyle/>
          <a:p>
            <a:r>
              <a:rPr lang="en-US" sz="2400" dirty="0" smtClean="0">
                <a:solidFill>
                  <a:srgbClr val="FFFF00"/>
                </a:solidFill>
                <a:latin typeface="Arial" panose="020B0604020202020204" pitchFamily="34" charset="0"/>
                <a:cs typeface="Arial" panose="020B0604020202020204" pitchFamily="34" charset="0"/>
              </a:rPr>
              <a:t>During MLD</a:t>
            </a:r>
            <a:endParaRPr lang="en-US" sz="2400" dirty="0">
              <a:solidFill>
                <a:srgbClr val="FFFF00"/>
              </a:solidFill>
              <a:latin typeface="Arial" panose="020B0604020202020204" pitchFamily="34" charset="0"/>
              <a:cs typeface="Arial" panose="020B0604020202020204" pitchFamily="34" charset="0"/>
            </a:endParaRPr>
          </a:p>
        </p:txBody>
      </p:sp>
      <p:sp>
        <p:nvSpPr>
          <p:cNvPr id="9" name="Rectangle 8"/>
          <p:cNvSpPr/>
          <p:nvPr/>
        </p:nvSpPr>
        <p:spPr>
          <a:xfrm rot="16200000">
            <a:off x="7856523" y="4830356"/>
            <a:ext cx="1663532" cy="307777"/>
          </a:xfrm>
          <a:prstGeom prst="rect">
            <a:avLst/>
          </a:prstGeom>
        </p:spPr>
        <p:txBody>
          <a:bodyPr wrap="none">
            <a:spAutoFit/>
          </a:bodyPr>
          <a:lstStyle/>
          <a:p>
            <a:r>
              <a:rPr lang="en-US" sz="1400" i="1" dirty="0">
                <a:solidFill>
                  <a:srgbClr val="FFFF00"/>
                </a:solidFill>
              </a:rPr>
              <a:t>E.M. </a:t>
            </a:r>
            <a:r>
              <a:rPr lang="en-US" sz="1400" i="1" dirty="0" smtClean="0">
                <a:solidFill>
                  <a:srgbClr val="FFFF00"/>
                </a:solidFill>
              </a:rPr>
              <a:t>Sevick-</a:t>
            </a:r>
            <a:r>
              <a:rPr lang="en-US" sz="1400" i="1" dirty="0" err="1" smtClean="0">
                <a:solidFill>
                  <a:srgbClr val="FFFF00"/>
                </a:solidFill>
              </a:rPr>
              <a:t>Muraca</a:t>
            </a:r>
            <a:r>
              <a:rPr lang="en-US" sz="1400" i="1" dirty="0" smtClean="0">
                <a:solidFill>
                  <a:srgbClr val="FFFF00"/>
                </a:solidFill>
              </a:rPr>
              <a:t> </a:t>
            </a:r>
            <a:endParaRPr lang="en-US" sz="1400" dirty="0">
              <a:solidFill>
                <a:srgbClr val="FFFF00"/>
              </a:solidFill>
            </a:endParaRPr>
          </a:p>
        </p:txBody>
      </p:sp>
    </p:spTree>
    <p:extLst>
      <p:ext uri="{BB962C8B-B14F-4D97-AF65-F5344CB8AC3E}">
        <p14:creationId xmlns:p14="http://schemas.microsoft.com/office/powerpoint/2010/main" val="1685035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2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27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video>
              <p:cMediaNode vol="80000">
                <p:cTn id="12" fill="hold" display="0">
                  <p:stCondLst>
                    <p:cond delay="indefinite"/>
                  </p:stCondLst>
                </p:cTn>
                <p:tgtEl>
                  <p:spTgt spid="1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dirty="0">
                <a:solidFill>
                  <a:srgbClr val="FFFF00"/>
                </a:solidFill>
              </a:rPr>
              <a:t>E</a:t>
            </a:r>
            <a:r>
              <a:rPr lang="en-US" dirty="0" smtClean="0">
                <a:solidFill>
                  <a:srgbClr val="FFFF00"/>
                </a:solidFill>
              </a:rPr>
              <a:t>ffective MLD</a:t>
            </a:r>
            <a:endParaRPr lang="en-US" dirty="0">
              <a:solidFill>
                <a:srgbClr val="FFFF00"/>
              </a:solidFill>
            </a:endParaRPr>
          </a:p>
        </p:txBody>
      </p:sp>
      <p:pic>
        <p:nvPicPr>
          <p:cNvPr id="8" name="MLD_Correc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lum bright="7000" contrast="42000"/>
          </a:blip>
          <a:stretch>
            <a:fillRect/>
          </a:stretch>
        </p:blipFill>
        <p:spPr>
          <a:xfrm>
            <a:off x="499532" y="1524000"/>
            <a:ext cx="8263468" cy="4648200"/>
          </a:xfrm>
          <a:ln w="12700">
            <a:solidFill>
              <a:schemeClr val="tx1"/>
            </a:solidFill>
          </a:ln>
        </p:spPr>
      </p:pic>
    </p:spTree>
    <p:extLst>
      <p:ext uri="{BB962C8B-B14F-4D97-AF65-F5344CB8AC3E}">
        <p14:creationId xmlns:p14="http://schemas.microsoft.com/office/powerpoint/2010/main" val="348144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304800"/>
            <a:ext cx="8229600" cy="801167"/>
          </a:xfrm>
        </p:spPr>
        <p:txBody>
          <a:bodyPr>
            <a:normAutofit/>
          </a:bodyPr>
          <a:lstStyle/>
          <a:p>
            <a:r>
              <a:rPr lang="en-US" sz="4000" dirty="0" err="1" smtClean="0"/>
              <a:t>MLD</a:t>
            </a:r>
            <a:r>
              <a:rPr lang="en-US" sz="4000" dirty="0" smtClean="0"/>
              <a:t> alone </a:t>
            </a:r>
            <a:r>
              <a:rPr lang="en-US" sz="4000" dirty="0"/>
              <a:t>d</a:t>
            </a:r>
            <a:r>
              <a:rPr lang="en-US" sz="4000" dirty="0" smtClean="0"/>
              <a:t>oes NOT </a:t>
            </a:r>
            <a:r>
              <a:rPr lang="en-US" sz="4000" dirty="0"/>
              <a:t>w</a:t>
            </a:r>
            <a:r>
              <a:rPr lang="en-US" sz="4000" dirty="0" smtClean="0"/>
              <a:t>ork!</a:t>
            </a:r>
            <a:endParaRPr lang="en-US" sz="4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73086" y="1226565"/>
            <a:ext cx="3070740" cy="42555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12603" y="1219837"/>
            <a:ext cx="3127083" cy="42664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77925" y="5562600"/>
            <a:ext cx="3261762" cy="769441"/>
          </a:xfrm>
          <a:prstGeom prst="rect">
            <a:avLst/>
          </a:prstGeom>
          <a:noFill/>
        </p:spPr>
        <p:txBody>
          <a:bodyPr wrap="square" rtlCol="0">
            <a:spAutoFit/>
          </a:bodyPr>
          <a:lstStyle/>
          <a:p>
            <a:pPr algn="ctr"/>
            <a:r>
              <a:rPr lang="en-US" sz="2200" dirty="0">
                <a:solidFill>
                  <a:srgbClr val="002E69"/>
                </a:solidFill>
                <a:latin typeface="Arial" panose="020B0604020202020204" pitchFamily="34" charset="0"/>
                <a:cs typeface="Arial" panose="020B0604020202020204" pitchFamily="34" charset="0"/>
              </a:rPr>
              <a:t>P</a:t>
            </a:r>
            <a:r>
              <a:rPr lang="en-US" sz="2200" dirty="0" smtClean="0">
                <a:solidFill>
                  <a:srgbClr val="002E69"/>
                </a:solidFill>
                <a:latin typeface="Arial" panose="020B0604020202020204" pitchFamily="34" charset="0"/>
                <a:cs typeface="Arial" panose="020B0604020202020204" pitchFamily="34" charset="0"/>
              </a:rPr>
              <a:t>atient after 10 years </a:t>
            </a:r>
          </a:p>
          <a:p>
            <a:pPr algn="ctr"/>
            <a:r>
              <a:rPr lang="en-US" sz="2200" dirty="0" smtClean="0">
                <a:solidFill>
                  <a:srgbClr val="002E69"/>
                </a:solidFill>
                <a:latin typeface="Arial" panose="020B0604020202020204" pitchFamily="34" charset="0"/>
                <a:cs typeface="Arial" panose="020B0604020202020204" pitchFamily="34" charset="0"/>
              </a:rPr>
              <a:t>of </a:t>
            </a:r>
            <a:r>
              <a:rPr lang="en-US" sz="2200" dirty="0" err="1" smtClean="0">
                <a:solidFill>
                  <a:srgbClr val="002E69"/>
                </a:solidFill>
                <a:latin typeface="Arial" panose="020B0604020202020204" pitchFamily="34" charset="0"/>
                <a:cs typeface="Arial" panose="020B0604020202020204" pitchFamily="34" charset="0"/>
              </a:rPr>
              <a:t>MLD</a:t>
            </a:r>
            <a:r>
              <a:rPr lang="en-US" sz="2200" dirty="0" smtClean="0">
                <a:solidFill>
                  <a:srgbClr val="002E69"/>
                </a:solidFill>
                <a:latin typeface="Arial" panose="020B0604020202020204" pitchFamily="34" charset="0"/>
                <a:cs typeface="Arial" panose="020B0604020202020204" pitchFamily="34" charset="0"/>
              </a:rPr>
              <a:t>-only treatments</a:t>
            </a:r>
          </a:p>
        </p:txBody>
      </p:sp>
      <p:sp>
        <p:nvSpPr>
          <p:cNvPr id="7" name="TextBox 6"/>
          <p:cNvSpPr txBox="1"/>
          <p:nvPr/>
        </p:nvSpPr>
        <p:spPr>
          <a:xfrm>
            <a:off x="4773086" y="5562600"/>
            <a:ext cx="3075514" cy="769441"/>
          </a:xfrm>
          <a:prstGeom prst="rect">
            <a:avLst/>
          </a:prstGeom>
          <a:noFill/>
        </p:spPr>
        <p:txBody>
          <a:bodyPr wrap="square" rtlCol="0">
            <a:spAutoFit/>
          </a:bodyPr>
          <a:lstStyle>
            <a:defPPr>
              <a:defRPr lang="en-US"/>
            </a:defPPr>
            <a:lvl1pPr algn="ctr">
              <a:defRPr sz="2200">
                <a:latin typeface="Arial" panose="020B0604020202020204" pitchFamily="34" charset="0"/>
                <a:cs typeface="Arial" panose="020B0604020202020204" pitchFamily="34" charset="0"/>
              </a:defRPr>
            </a:lvl1pPr>
          </a:lstStyle>
          <a:p>
            <a:r>
              <a:rPr lang="en-US" dirty="0">
                <a:solidFill>
                  <a:srgbClr val="002E69"/>
                </a:solidFill>
              </a:rPr>
              <a:t>After 3 weeks of </a:t>
            </a:r>
            <a:r>
              <a:rPr lang="en-US" dirty="0" smtClean="0">
                <a:solidFill>
                  <a:srgbClr val="002E69"/>
                </a:solidFill>
              </a:rPr>
              <a:t>CDT</a:t>
            </a:r>
          </a:p>
          <a:p>
            <a:r>
              <a:rPr lang="en-US" dirty="0" smtClean="0">
                <a:solidFill>
                  <a:srgbClr val="002E69"/>
                </a:solidFill>
              </a:rPr>
              <a:t> </a:t>
            </a:r>
            <a:r>
              <a:rPr lang="en-US" dirty="0">
                <a:solidFill>
                  <a:srgbClr val="002E69"/>
                </a:solidFill>
              </a:rPr>
              <a:t>(</a:t>
            </a:r>
            <a:r>
              <a:rPr lang="en-US" dirty="0" smtClean="0">
                <a:solidFill>
                  <a:srgbClr val="002E69"/>
                </a:solidFill>
              </a:rPr>
              <a:t>4x/week</a:t>
            </a:r>
            <a:r>
              <a:rPr lang="en-US" dirty="0">
                <a:solidFill>
                  <a:srgbClr val="002E69"/>
                </a:solidFill>
              </a:rPr>
              <a:t>)</a:t>
            </a:r>
          </a:p>
        </p:txBody>
      </p:sp>
    </p:spTree>
    <p:extLst>
      <p:ext uri="{BB962C8B-B14F-4D97-AF65-F5344CB8AC3E}">
        <p14:creationId xmlns:p14="http://schemas.microsoft.com/office/powerpoint/2010/main" val="388693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0600" y="533400"/>
            <a:ext cx="6705600" cy="1143000"/>
          </a:xfrm>
        </p:spPr>
        <p:txBody>
          <a:bodyPr>
            <a:noAutofit/>
          </a:bodyPr>
          <a:lstStyle/>
          <a:p>
            <a:r>
              <a:rPr lang="en-US" dirty="0" smtClean="0"/>
              <a:t>Inadequate MLD</a:t>
            </a:r>
            <a:endParaRPr lang="en-US" dirty="0"/>
          </a:p>
        </p:txBody>
      </p:sp>
      <p:pic>
        <p:nvPicPr>
          <p:cNvPr id="4098" name="Picture 2" descr="Image result for 20 MINU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28800"/>
            <a:ext cx="35052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levels of evidence in research"/>
          <p:cNvPicPr>
            <a:picLocks noChangeAspect="1" noChangeArrowheads="1"/>
          </p:cNvPicPr>
          <p:nvPr/>
        </p:nvPicPr>
        <p:blipFill rotWithShape="1">
          <a:blip r:embed="rId4">
            <a:extLst>
              <a:ext uri="{28A0092B-C50C-407E-A947-70E740481C1C}">
                <a14:useLocalDpi xmlns:a14="http://schemas.microsoft.com/office/drawing/2010/main" val="0"/>
              </a:ext>
            </a:extLst>
          </a:blip>
          <a:srcRect b="12222"/>
          <a:stretch/>
        </p:blipFill>
        <p:spPr bwMode="auto">
          <a:xfrm>
            <a:off x="3833174" y="2018414"/>
            <a:ext cx="4625026" cy="304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463" t="4627" r="23109" b="12670"/>
          <a:stretch/>
        </p:blipFill>
        <p:spPr bwMode="auto">
          <a:xfrm rot="20560455">
            <a:off x="1636274" y="2872386"/>
            <a:ext cx="2471621" cy="21540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1075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6595"/>
          <a:stretch/>
        </p:blipFill>
        <p:spPr bwMode="auto">
          <a:xfrm>
            <a:off x="1828800" y="1155032"/>
            <a:ext cx="5639789" cy="5267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228600" y="228600"/>
            <a:ext cx="7388225" cy="1143000"/>
          </a:xfrm>
        </p:spPr>
        <p:txBody>
          <a:bodyPr>
            <a:noAutofit/>
          </a:bodyPr>
          <a:lstStyle/>
          <a:p>
            <a:r>
              <a:rPr lang="en-US" dirty="0" smtClean="0"/>
              <a:t>CDT Treatment Session Time</a:t>
            </a:r>
            <a:endParaRPr lang="en-US" dirty="0"/>
          </a:p>
        </p:txBody>
      </p:sp>
      <p:sp>
        <p:nvSpPr>
          <p:cNvPr id="2" name="AutoShape 6" descr="Image result for 45 minu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Image result for 60 minutes"/>
          <p:cNvPicPr>
            <a:picLocks noChangeAspect="1" noChangeArrowheads="1"/>
          </p:cNvPicPr>
          <p:nvPr/>
        </p:nvPicPr>
        <p:blipFill rotWithShape="1">
          <a:blip r:embed="rId5">
            <a:extLst>
              <a:ext uri="{28A0092B-C50C-407E-A947-70E740481C1C}">
                <a14:useLocalDpi xmlns:a14="http://schemas.microsoft.com/office/drawing/2010/main" val="0"/>
              </a:ext>
            </a:extLst>
          </a:blip>
          <a:srcRect l="1491" r="1060"/>
          <a:stretch/>
        </p:blipFill>
        <p:spPr bwMode="auto">
          <a:xfrm>
            <a:off x="0" y="1295400"/>
            <a:ext cx="9143999" cy="558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7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wheel(1)">
                                      <p:cBhvr>
                                        <p:cTn id="7" dur="20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533400"/>
            <a:ext cx="6705600" cy="1143000"/>
          </a:xfrm>
        </p:spPr>
        <p:txBody>
          <a:bodyPr>
            <a:noAutofit/>
          </a:bodyPr>
          <a:lstStyle/>
          <a:p>
            <a:r>
              <a:rPr lang="en-US" dirty="0" smtClean="0"/>
              <a:t>Pumps and Bandaging</a:t>
            </a:r>
            <a:endParaRPr lang="en-US" dirty="0"/>
          </a:p>
        </p:txBody>
      </p:sp>
      <p:pic>
        <p:nvPicPr>
          <p:cNvPr id="8" name="Picture 2" descr="C:\Users\guenter\Pictures\pump3.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000" contrast="5000"/>
                    </a14:imgEffect>
                  </a14:imgLayer>
                </a14:imgProps>
              </a:ext>
              <a:ext uri="{28A0092B-C50C-407E-A947-70E740481C1C}">
                <a14:useLocalDpi xmlns:a14="http://schemas.microsoft.com/office/drawing/2010/main" val="0"/>
              </a:ext>
            </a:extLst>
          </a:blip>
          <a:srcRect/>
          <a:stretch>
            <a:fillRect/>
          </a:stretch>
        </p:blipFill>
        <p:spPr bwMode="auto">
          <a:xfrm>
            <a:off x="1371600" y="1828800"/>
            <a:ext cx="3572105" cy="286467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2" descr="CIMG6053"/>
          <p:cNvPicPr>
            <a:picLocks noChangeAspect="1" noChangeArrowheads="1"/>
          </p:cNvPicPr>
          <p:nvPr/>
        </p:nvPicPr>
        <p:blipFill rotWithShape="1">
          <a:blip r:embed="rId5" cstate="print">
            <a:lum bright="7000" contrast="9000"/>
          </a:blip>
          <a:srcRect l="20672" t="9694" r="126" b="12022"/>
          <a:stretch/>
        </p:blipFill>
        <p:spPr bwMode="auto">
          <a:xfrm>
            <a:off x="4419600" y="2815787"/>
            <a:ext cx="3352800" cy="263166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0549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2E69"/>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152400"/>
            <a:ext cx="9067800" cy="1143000"/>
          </a:xfrm>
        </p:spPr>
        <p:txBody>
          <a:bodyPr>
            <a:noAutofit/>
          </a:bodyPr>
          <a:lstStyle/>
          <a:p>
            <a:r>
              <a:rPr lang="en-US" altLang="en-US" sz="3700" b="1" dirty="0" smtClean="0">
                <a:solidFill>
                  <a:srgbClr val="FFFF00"/>
                </a:solidFill>
                <a:latin typeface="Arial" panose="020B0604020202020204" pitchFamily="34" charset="0"/>
                <a:cs typeface="Arial" panose="020B0604020202020204" pitchFamily="34" charset="0"/>
              </a:rPr>
              <a:t>Two-Phase Treatment of Lymphedema</a:t>
            </a:r>
            <a:endParaRPr lang="en-US" altLang="en-US" sz="3700" dirty="0" smtClean="0">
              <a:solidFill>
                <a:srgbClr val="FFFF00"/>
              </a:solidFill>
              <a:latin typeface="Arial" panose="020B0604020202020204" pitchFamily="34" charset="0"/>
              <a:cs typeface="Arial" panose="020B0604020202020204" pitchFamily="34" charset="0"/>
            </a:endParaRPr>
          </a:p>
        </p:txBody>
      </p:sp>
      <p:sp>
        <p:nvSpPr>
          <p:cNvPr id="23555" name="Rectangle 3"/>
          <p:cNvSpPr>
            <a:spLocks noGrp="1" noChangeArrowheads="1"/>
          </p:cNvSpPr>
          <p:nvPr>
            <p:ph type="body" sz="half" idx="1"/>
          </p:nvPr>
        </p:nvSpPr>
        <p:spPr>
          <a:xfrm>
            <a:off x="609600" y="2362200"/>
            <a:ext cx="4114800" cy="4343400"/>
          </a:xfrm>
        </p:spPr>
        <p:txBody>
          <a:bodyPr/>
          <a:lstStyle/>
          <a:p>
            <a:pPr>
              <a:spcAft>
                <a:spcPts val="600"/>
              </a:spcAft>
              <a:buFontTx/>
              <a:buNone/>
            </a:pPr>
            <a:r>
              <a:rPr lang="en-US" altLang="en-US" sz="3200" b="1" u="sng" dirty="0" smtClean="0">
                <a:solidFill>
                  <a:srgbClr val="FFFF00"/>
                </a:solidFill>
                <a:latin typeface="Arial" panose="020B0604020202020204" pitchFamily="34" charset="0"/>
                <a:cs typeface="Arial" panose="020B0604020202020204" pitchFamily="34" charset="0"/>
              </a:rPr>
              <a:t>Intensive Phase</a:t>
            </a:r>
            <a:endParaRPr lang="en-US" altLang="en-US" sz="3200" dirty="0" smtClean="0">
              <a:solidFill>
                <a:srgbClr val="FFFF00"/>
              </a:solidFill>
              <a:latin typeface="Arial" panose="020B0604020202020204" pitchFamily="34" charset="0"/>
              <a:cs typeface="Arial" panose="020B0604020202020204" pitchFamily="34" charset="0"/>
            </a:endParaRPr>
          </a:p>
          <a:p>
            <a:pPr marL="288925" indent="-288925">
              <a:spcBef>
                <a:spcPts val="600"/>
              </a:spcBef>
              <a:spcAft>
                <a:spcPts val="0"/>
              </a:spcAft>
              <a:buClr>
                <a:srgbClr val="FFFF00"/>
              </a:buClr>
              <a:buFont typeface="Arial" panose="020B0604020202020204" pitchFamily="34" charset="0"/>
              <a:buChar char="•"/>
            </a:pPr>
            <a:r>
              <a:rPr lang="en-US" altLang="en-US" dirty="0" smtClean="0">
                <a:solidFill>
                  <a:srgbClr val="FFFF00"/>
                </a:solidFill>
                <a:latin typeface="Arial" panose="020B0604020202020204" pitchFamily="34" charset="0"/>
                <a:cs typeface="Arial" panose="020B0604020202020204" pitchFamily="34" charset="0"/>
              </a:rPr>
              <a:t>Daily treatments</a:t>
            </a:r>
            <a:endParaRPr lang="en-US" altLang="en-US" sz="3200" dirty="0" smtClean="0">
              <a:solidFill>
                <a:srgbClr val="FFFF00"/>
              </a:solidFill>
              <a:latin typeface="Arial" panose="020B0604020202020204" pitchFamily="34" charset="0"/>
              <a:cs typeface="Arial" panose="020B0604020202020204" pitchFamily="34" charset="0"/>
            </a:endParaRPr>
          </a:p>
          <a:p>
            <a:pPr marL="742950" lvl="1" indent="-285750">
              <a:buClr>
                <a:srgbClr val="FFFF00"/>
              </a:buClr>
              <a:buFont typeface="Arial" panose="020B0604020202020204" pitchFamily="34" charset="0"/>
              <a:buChar char="−"/>
            </a:pPr>
            <a:r>
              <a:rPr lang="en-US" altLang="en-US" sz="2000" b="1" dirty="0" smtClean="0">
                <a:solidFill>
                  <a:srgbClr val="FFFF00"/>
                </a:solidFill>
                <a:latin typeface="Arial" panose="020B0604020202020204" pitchFamily="34" charset="0"/>
                <a:cs typeface="Arial" panose="020B0604020202020204" pitchFamily="34" charset="0"/>
              </a:rPr>
              <a:t>MLD</a:t>
            </a:r>
          </a:p>
          <a:p>
            <a:pPr marL="742950" lvl="1" indent="-285750">
              <a:buClr>
                <a:srgbClr val="FFFF00"/>
              </a:buClr>
              <a:buFont typeface="Arial" panose="020B0604020202020204" pitchFamily="34" charset="0"/>
              <a:buChar char="−"/>
            </a:pPr>
            <a:r>
              <a:rPr lang="en-US" altLang="en-US" sz="2000" b="1" dirty="0" smtClean="0">
                <a:solidFill>
                  <a:srgbClr val="FFFF00"/>
                </a:solidFill>
                <a:latin typeface="Arial" panose="020B0604020202020204" pitchFamily="34" charset="0"/>
                <a:cs typeface="Arial" panose="020B0604020202020204" pitchFamily="34" charset="0"/>
              </a:rPr>
              <a:t>Compression bandaging</a:t>
            </a:r>
          </a:p>
          <a:p>
            <a:pPr marL="742950" lvl="1" indent="-285750">
              <a:buClr>
                <a:srgbClr val="FFFF00"/>
              </a:buClr>
              <a:buFont typeface="Arial" panose="020B0604020202020204" pitchFamily="34" charset="0"/>
              <a:buChar char="−"/>
            </a:pPr>
            <a:r>
              <a:rPr lang="en-US" altLang="en-US" sz="2000" b="1" dirty="0" smtClean="0">
                <a:solidFill>
                  <a:srgbClr val="FFFF00"/>
                </a:solidFill>
                <a:latin typeface="Arial" panose="020B0604020202020204" pitchFamily="34" charset="0"/>
                <a:cs typeface="Arial" panose="020B0604020202020204" pitchFamily="34" charset="0"/>
              </a:rPr>
              <a:t>Remedial exercises</a:t>
            </a:r>
          </a:p>
          <a:p>
            <a:pPr marL="742950" lvl="1" indent="-285750">
              <a:buClr>
                <a:srgbClr val="FFFF00"/>
              </a:buClr>
              <a:buFont typeface="Arial" panose="020B0604020202020204" pitchFamily="34" charset="0"/>
              <a:buChar char="−"/>
            </a:pPr>
            <a:r>
              <a:rPr lang="en-US" altLang="en-US" sz="2000" b="1" dirty="0" smtClean="0">
                <a:solidFill>
                  <a:srgbClr val="FFFF00"/>
                </a:solidFill>
                <a:latin typeface="Arial" panose="020B0604020202020204" pitchFamily="34" charset="0"/>
                <a:cs typeface="Arial" panose="020B0604020202020204" pitchFamily="34" charset="0"/>
              </a:rPr>
              <a:t>Skin &amp; nail care</a:t>
            </a:r>
          </a:p>
          <a:p>
            <a:pPr marL="742950" lvl="1" indent="-285750">
              <a:buClr>
                <a:srgbClr val="FFFF00"/>
              </a:buClr>
              <a:buFont typeface="Arial" panose="020B0604020202020204" pitchFamily="34" charset="0"/>
              <a:buChar char="−"/>
            </a:pPr>
            <a:r>
              <a:rPr lang="en-US" altLang="en-US" sz="2000" b="1" dirty="0" smtClean="0">
                <a:solidFill>
                  <a:srgbClr val="FFFF00"/>
                </a:solidFill>
                <a:latin typeface="Arial" panose="020B0604020202020204" pitchFamily="34" charset="0"/>
                <a:cs typeface="Arial" panose="020B0604020202020204" pitchFamily="34" charset="0"/>
              </a:rPr>
              <a:t>Instructions in self-care</a:t>
            </a:r>
            <a:endParaRPr lang="en-US" altLang="en-US" sz="2000" dirty="0" smtClean="0">
              <a:solidFill>
                <a:srgbClr val="FFFF00"/>
              </a:solidFill>
              <a:latin typeface="Arial" panose="020B0604020202020204" pitchFamily="34" charset="0"/>
              <a:cs typeface="Arial" panose="020B0604020202020204" pitchFamily="34" charset="0"/>
            </a:endParaRPr>
          </a:p>
          <a:p>
            <a:pPr marL="288925" indent="-288925">
              <a:lnSpc>
                <a:spcPct val="90000"/>
              </a:lnSpc>
              <a:spcBef>
                <a:spcPts val="600"/>
              </a:spcBef>
              <a:spcAft>
                <a:spcPts val="0"/>
              </a:spcAft>
              <a:buClr>
                <a:srgbClr val="FFFF00"/>
              </a:buClr>
              <a:buFont typeface="Arial" panose="020B0604020202020204" pitchFamily="34" charset="0"/>
              <a:buChar char="•"/>
            </a:pPr>
            <a:r>
              <a:rPr lang="en-US" altLang="en-US" dirty="0">
                <a:solidFill>
                  <a:srgbClr val="FFFF00"/>
                </a:solidFill>
              </a:rPr>
              <a:t>Number of </a:t>
            </a:r>
            <a:r>
              <a:rPr lang="en-US" altLang="en-US" dirty="0" smtClean="0">
                <a:solidFill>
                  <a:srgbClr val="FFFF00"/>
                </a:solidFill>
              </a:rPr>
              <a:t>treatments</a:t>
            </a:r>
            <a:r>
              <a:rPr lang="en-US" altLang="en-US" dirty="0">
                <a:solidFill>
                  <a:srgbClr val="FFFF00"/>
                </a:solidFill>
              </a:rPr>
              <a:t> </a:t>
            </a:r>
            <a:r>
              <a:rPr lang="en-US" altLang="en-US" dirty="0" smtClean="0">
                <a:solidFill>
                  <a:srgbClr val="FFFF00"/>
                </a:solidFill>
              </a:rPr>
              <a:t>depends </a:t>
            </a:r>
            <a:r>
              <a:rPr lang="en-US" altLang="en-US" dirty="0">
                <a:solidFill>
                  <a:srgbClr val="FFFF00"/>
                </a:solidFill>
              </a:rPr>
              <a:t>on severity</a:t>
            </a:r>
          </a:p>
        </p:txBody>
      </p:sp>
      <p:sp>
        <p:nvSpPr>
          <p:cNvPr id="23556" name="Rectangle 4"/>
          <p:cNvSpPr>
            <a:spLocks noGrp="1" noChangeArrowheads="1"/>
          </p:cNvSpPr>
          <p:nvPr>
            <p:ph type="body" sz="half" idx="2"/>
          </p:nvPr>
        </p:nvSpPr>
        <p:spPr>
          <a:xfrm>
            <a:off x="5029200" y="2362200"/>
            <a:ext cx="4114800" cy="4114800"/>
          </a:xfrm>
        </p:spPr>
        <p:txBody>
          <a:bodyPr>
            <a:noAutofit/>
          </a:bodyPr>
          <a:lstStyle/>
          <a:p>
            <a:pPr>
              <a:spcAft>
                <a:spcPts val="600"/>
              </a:spcAft>
              <a:buFontTx/>
              <a:buNone/>
            </a:pPr>
            <a:r>
              <a:rPr lang="en-US" altLang="en-US" sz="3200" b="1" u="sng" dirty="0" smtClean="0">
                <a:solidFill>
                  <a:srgbClr val="FFFF00"/>
                </a:solidFill>
                <a:latin typeface="Arial" panose="020B0604020202020204" pitchFamily="34" charset="0"/>
                <a:cs typeface="Arial" panose="020B0604020202020204" pitchFamily="34" charset="0"/>
              </a:rPr>
              <a:t>Self-Care Phase</a:t>
            </a:r>
            <a:endParaRPr lang="en-US" altLang="en-US" sz="3200" dirty="0" smtClean="0">
              <a:solidFill>
                <a:srgbClr val="FFFF00"/>
              </a:solidFill>
              <a:latin typeface="Arial" panose="020B0604020202020204" pitchFamily="34" charset="0"/>
              <a:cs typeface="Arial" panose="020B0604020202020204" pitchFamily="34" charset="0"/>
            </a:endParaRPr>
          </a:p>
          <a:p>
            <a:pPr marL="288925" indent="-288925">
              <a:spcBef>
                <a:spcPts val="600"/>
              </a:spcBef>
              <a:spcAft>
                <a:spcPts val="0"/>
              </a:spcAft>
              <a:buClr>
                <a:srgbClr val="FFFF00"/>
              </a:buClr>
              <a:buFont typeface="Arial" panose="020B0604020202020204" pitchFamily="34" charset="0"/>
              <a:buChar char="•"/>
            </a:pPr>
            <a:r>
              <a:rPr lang="en-US" altLang="en-US" dirty="0">
                <a:solidFill>
                  <a:srgbClr val="FFFF00"/>
                </a:solidFill>
              </a:rPr>
              <a:t>Garments </a:t>
            </a:r>
            <a:r>
              <a:rPr lang="en-US" altLang="en-US" dirty="0" smtClean="0">
                <a:solidFill>
                  <a:srgbClr val="FFFF00"/>
                </a:solidFill>
              </a:rPr>
              <a:t>(daytime</a:t>
            </a:r>
            <a:r>
              <a:rPr lang="en-US" altLang="en-US" dirty="0">
                <a:solidFill>
                  <a:srgbClr val="FFFF00"/>
                </a:solidFill>
              </a:rPr>
              <a:t>)</a:t>
            </a:r>
          </a:p>
          <a:p>
            <a:pPr marL="288925" indent="-288925">
              <a:spcBef>
                <a:spcPts val="600"/>
              </a:spcBef>
              <a:spcAft>
                <a:spcPts val="0"/>
              </a:spcAft>
              <a:buClr>
                <a:srgbClr val="FFFF00"/>
              </a:buClr>
              <a:buFont typeface="Arial" panose="020B0604020202020204" pitchFamily="34" charset="0"/>
              <a:buChar char="•"/>
            </a:pPr>
            <a:r>
              <a:rPr lang="en-US" altLang="en-US" dirty="0">
                <a:solidFill>
                  <a:srgbClr val="FFFF00"/>
                </a:solidFill>
              </a:rPr>
              <a:t>Bandaging </a:t>
            </a:r>
            <a:r>
              <a:rPr lang="en-US" altLang="en-US" dirty="0" smtClean="0">
                <a:solidFill>
                  <a:srgbClr val="FFFF00"/>
                </a:solidFill>
              </a:rPr>
              <a:t>(night</a:t>
            </a:r>
            <a:r>
              <a:rPr lang="en-US" altLang="en-US" dirty="0">
                <a:solidFill>
                  <a:srgbClr val="FFFF00"/>
                </a:solidFill>
              </a:rPr>
              <a:t>)</a:t>
            </a:r>
          </a:p>
          <a:p>
            <a:pPr marL="288925" indent="-288925">
              <a:spcBef>
                <a:spcPts val="600"/>
              </a:spcBef>
              <a:spcAft>
                <a:spcPts val="0"/>
              </a:spcAft>
              <a:buClr>
                <a:srgbClr val="FFFF00"/>
              </a:buClr>
              <a:buFont typeface="Arial" panose="020B0604020202020204" pitchFamily="34" charset="0"/>
              <a:buChar char="•"/>
            </a:pPr>
            <a:r>
              <a:rPr lang="en-US" altLang="en-US" dirty="0">
                <a:solidFill>
                  <a:srgbClr val="FFFF00"/>
                </a:solidFill>
              </a:rPr>
              <a:t>Exercises </a:t>
            </a:r>
            <a:r>
              <a:rPr lang="en-US" altLang="en-US" dirty="0" smtClean="0">
                <a:solidFill>
                  <a:srgbClr val="FFFF00"/>
                </a:solidFill>
              </a:rPr>
              <a:t>(daily</a:t>
            </a:r>
            <a:r>
              <a:rPr lang="en-US" altLang="en-US" dirty="0">
                <a:solidFill>
                  <a:srgbClr val="FFFF00"/>
                </a:solidFill>
              </a:rPr>
              <a:t>)</a:t>
            </a:r>
          </a:p>
          <a:p>
            <a:pPr marL="288925" indent="-288925">
              <a:spcBef>
                <a:spcPts val="600"/>
              </a:spcBef>
              <a:spcAft>
                <a:spcPts val="0"/>
              </a:spcAft>
              <a:buClr>
                <a:srgbClr val="FFFF00"/>
              </a:buClr>
              <a:buFont typeface="Arial" panose="020B0604020202020204" pitchFamily="34" charset="0"/>
              <a:buChar char="•"/>
            </a:pPr>
            <a:r>
              <a:rPr lang="en-US" altLang="en-US" dirty="0">
                <a:solidFill>
                  <a:srgbClr val="FFFF00"/>
                </a:solidFill>
              </a:rPr>
              <a:t>Skin &amp; nail care</a:t>
            </a:r>
          </a:p>
          <a:p>
            <a:pPr marL="288925" indent="-288925">
              <a:spcBef>
                <a:spcPts val="600"/>
              </a:spcBef>
              <a:spcAft>
                <a:spcPts val="0"/>
              </a:spcAft>
              <a:buClr>
                <a:srgbClr val="FFFF00"/>
              </a:buClr>
              <a:buFont typeface="Arial" panose="020B0604020202020204" pitchFamily="34" charset="0"/>
              <a:buChar char="•"/>
            </a:pPr>
            <a:r>
              <a:rPr lang="en-US" altLang="en-US" dirty="0">
                <a:solidFill>
                  <a:srgbClr val="FFFF00"/>
                </a:solidFill>
              </a:rPr>
              <a:t>MLD as needed</a:t>
            </a:r>
          </a:p>
          <a:p>
            <a:pPr marL="288925" indent="-288925">
              <a:spcBef>
                <a:spcPts val="600"/>
              </a:spcBef>
              <a:spcAft>
                <a:spcPts val="0"/>
              </a:spcAft>
              <a:buClr>
                <a:srgbClr val="FFFF00"/>
              </a:buClr>
              <a:buFont typeface="Arial" panose="020B0604020202020204" pitchFamily="34" charset="0"/>
              <a:buChar char="•"/>
            </a:pPr>
            <a:r>
              <a:rPr lang="en-US" altLang="en-US" dirty="0">
                <a:solidFill>
                  <a:srgbClr val="FFFF00"/>
                </a:solidFill>
              </a:rPr>
              <a:t>Follow-up visits</a:t>
            </a:r>
          </a:p>
        </p:txBody>
      </p:sp>
      <p:sp>
        <p:nvSpPr>
          <p:cNvPr id="2" name="Oval 1"/>
          <p:cNvSpPr/>
          <p:nvPr/>
        </p:nvSpPr>
        <p:spPr bwMode="auto">
          <a:xfrm>
            <a:off x="533400" y="2819400"/>
            <a:ext cx="3276600" cy="838200"/>
          </a:xfrm>
          <a:prstGeom prst="ellipse">
            <a:avLst/>
          </a:prstGeom>
          <a:solidFill>
            <a:schemeClr val="bg1">
              <a:alpha val="50000"/>
            </a:schemeClr>
          </a:solid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base" hangingPunct="0">
              <a:spcBef>
                <a:spcPct val="0"/>
              </a:spcBef>
              <a:spcAft>
                <a:spcPct val="0"/>
              </a:spcAft>
              <a:buClr>
                <a:srgbClr val="FFFF00"/>
              </a:buClr>
            </a:pPr>
            <a:endParaRPr lang="en-US" sz="2400" dirty="0" smtClean="0">
              <a:solidFill>
                <a:srgbClr val="FFFF00"/>
              </a:solidFill>
            </a:endParaRPr>
          </a:p>
        </p:txBody>
      </p:sp>
      <p:sp>
        <p:nvSpPr>
          <p:cNvPr id="6" name="Rectangle 2"/>
          <p:cNvSpPr txBox="1">
            <a:spLocks noChangeArrowheads="1"/>
          </p:cNvSpPr>
          <p:nvPr/>
        </p:nvSpPr>
        <p:spPr bwMode="auto">
          <a:xfrm>
            <a:off x="0" y="838200"/>
            <a:ext cx="913701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Times New Roman" pitchFamily="18" charset="0"/>
              </a:defRPr>
            </a:lvl2pPr>
            <a:lvl3pPr algn="ctr" rtl="0" eaLnBrk="0" fontAlgn="base" hangingPunct="0">
              <a:spcBef>
                <a:spcPct val="0"/>
              </a:spcBef>
              <a:spcAft>
                <a:spcPct val="0"/>
              </a:spcAft>
              <a:defRPr sz="4400">
                <a:solidFill>
                  <a:srgbClr val="FFFF00"/>
                </a:solidFill>
                <a:latin typeface="Times New Roman" pitchFamily="18" charset="0"/>
              </a:defRPr>
            </a:lvl3pPr>
            <a:lvl4pPr algn="ctr" rtl="0" eaLnBrk="0" fontAlgn="base" hangingPunct="0">
              <a:spcBef>
                <a:spcPct val="0"/>
              </a:spcBef>
              <a:spcAft>
                <a:spcPct val="0"/>
              </a:spcAft>
              <a:defRPr sz="4400">
                <a:solidFill>
                  <a:srgbClr val="FFFF00"/>
                </a:solidFill>
                <a:latin typeface="Times New Roman" pitchFamily="18" charset="0"/>
              </a:defRPr>
            </a:lvl4pPr>
            <a:lvl5pPr algn="ctr" rtl="0" eaLnBrk="0" fontAlgn="base" hangingPunct="0">
              <a:spcBef>
                <a:spcPct val="0"/>
              </a:spcBef>
              <a:spcAft>
                <a:spcPct val="0"/>
              </a:spcAft>
              <a:defRPr sz="4400">
                <a:solidFill>
                  <a:srgbClr val="FFFF00"/>
                </a:solidFill>
                <a:latin typeface="Times New Roman" pitchFamily="18" charset="0"/>
              </a:defRPr>
            </a:lvl5pPr>
            <a:lvl6pPr marL="457200" algn="ctr" rtl="0" eaLnBrk="0" fontAlgn="base" hangingPunct="0">
              <a:spcBef>
                <a:spcPct val="0"/>
              </a:spcBef>
              <a:spcAft>
                <a:spcPct val="0"/>
              </a:spcAft>
              <a:defRPr sz="4400">
                <a:solidFill>
                  <a:srgbClr val="FFFF00"/>
                </a:solidFill>
                <a:latin typeface="Times New Roman" pitchFamily="18" charset="0"/>
              </a:defRPr>
            </a:lvl6pPr>
            <a:lvl7pPr marL="914400" algn="ctr" rtl="0" eaLnBrk="0" fontAlgn="base" hangingPunct="0">
              <a:spcBef>
                <a:spcPct val="0"/>
              </a:spcBef>
              <a:spcAft>
                <a:spcPct val="0"/>
              </a:spcAft>
              <a:defRPr sz="4400">
                <a:solidFill>
                  <a:srgbClr val="FFFF00"/>
                </a:solidFill>
                <a:latin typeface="Times New Roman" pitchFamily="18" charset="0"/>
              </a:defRPr>
            </a:lvl7pPr>
            <a:lvl8pPr marL="1371600" algn="ctr" rtl="0" eaLnBrk="0" fontAlgn="base" hangingPunct="0">
              <a:spcBef>
                <a:spcPct val="0"/>
              </a:spcBef>
              <a:spcAft>
                <a:spcPct val="0"/>
              </a:spcAft>
              <a:defRPr sz="4400">
                <a:solidFill>
                  <a:srgbClr val="FFFF00"/>
                </a:solidFill>
                <a:latin typeface="Times New Roman" pitchFamily="18" charset="0"/>
              </a:defRPr>
            </a:lvl8pPr>
            <a:lvl9pPr marL="1828800" algn="ctr" rtl="0" eaLnBrk="0" fontAlgn="base" hangingPunct="0">
              <a:spcBef>
                <a:spcPct val="0"/>
              </a:spcBef>
              <a:spcAft>
                <a:spcPct val="0"/>
              </a:spcAft>
              <a:defRPr sz="4400">
                <a:solidFill>
                  <a:srgbClr val="FFFF00"/>
                </a:solidFill>
                <a:latin typeface="Times New Roman" pitchFamily="18" charset="0"/>
              </a:defRPr>
            </a:lvl9pPr>
          </a:lstStyle>
          <a:p>
            <a:r>
              <a:rPr lang="en-US" altLang="en-US" sz="3200" kern="0" dirty="0" smtClean="0">
                <a:latin typeface="Arial" panose="020B0604020202020204" pitchFamily="34" charset="0"/>
                <a:cs typeface="Arial" panose="020B0604020202020204" pitchFamily="34" charset="0"/>
              </a:rPr>
              <a:t>The </a:t>
            </a:r>
            <a:r>
              <a:rPr lang="en-US" altLang="en-US" sz="3200" kern="0" dirty="0">
                <a:latin typeface="Arial" panose="020B0604020202020204" pitchFamily="34" charset="0"/>
                <a:cs typeface="Arial" panose="020B0604020202020204" pitchFamily="34" charset="0"/>
              </a:rPr>
              <a:t>I</a:t>
            </a:r>
            <a:r>
              <a:rPr lang="en-US" altLang="en-US" sz="3200" kern="0" dirty="0" smtClean="0">
                <a:latin typeface="Arial" panose="020B0604020202020204" pitchFamily="34" charset="0"/>
                <a:cs typeface="Arial" panose="020B0604020202020204" pitchFamily="34" charset="0"/>
              </a:rPr>
              <a:t>ntensive (Decongestive) Phase leads</a:t>
            </a:r>
          </a:p>
          <a:p>
            <a:r>
              <a:rPr lang="en-US" altLang="en-US" sz="3200" kern="0" dirty="0" smtClean="0">
                <a:latin typeface="Arial" panose="020B0604020202020204" pitchFamily="34" charset="0"/>
                <a:cs typeface="Arial" panose="020B0604020202020204" pitchFamily="34" charset="0"/>
              </a:rPr>
              <a:t>to the Self-Care Phase!</a:t>
            </a:r>
          </a:p>
        </p:txBody>
      </p:sp>
      <p:sp>
        <p:nvSpPr>
          <p:cNvPr id="3" name="TextBox 2"/>
          <p:cNvSpPr txBox="1"/>
          <p:nvPr/>
        </p:nvSpPr>
        <p:spPr>
          <a:xfrm>
            <a:off x="-1" y="6336268"/>
            <a:ext cx="9137015" cy="369332"/>
          </a:xfrm>
          <a:prstGeom prst="rect">
            <a:avLst/>
          </a:prstGeom>
          <a:noFill/>
        </p:spPr>
        <p:txBody>
          <a:bodyPr wrap="square" rtlCol="0">
            <a:spAutoFit/>
          </a:bodyPr>
          <a:lstStyle/>
          <a:p>
            <a:pPr algn="ctr"/>
            <a:r>
              <a:rPr lang="en-US" dirty="0" smtClean="0">
                <a:solidFill>
                  <a:srgbClr val="FFFF00"/>
                </a:solidFill>
                <a:latin typeface="Arial" panose="020B0604020202020204" pitchFamily="34" charset="0"/>
                <a:cs typeface="Arial" panose="020B0604020202020204" pitchFamily="34" charset="0"/>
              </a:rPr>
              <a:t>© Klose Training 2018</a:t>
            </a:r>
            <a:endParaRPr 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232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G:\LE&amp;RN\Effective CDT\Graphics\HealthcareLimita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9" y="762000"/>
            <a:ext cx="9156700" cy="515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017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3657600"/>
          </a:xfrm>
        </p:spPr>
        <p:txBody>
          <a:bodyPr>
            <a:normAutofit/>
          </a:bodyPr>
          <a:lstStyle/>
          <a:p>
            <a:pPr algn="ctr"/>
            <a:r>
              <a:rPr lang="en-US" sz="4200" dirty="0" smtClean="0">
                <a:solidFill>
                  <a:schemeClr val="bg1"/>
                </a:solidFill>
                <a:ea typeface="Cambria Math" panose="02040503050406030204" pitchFamily="18" charset="0"/>
              </a:rPr>
              <a:t>Lymphedema is one </a:t>
            </a:r>
            <a:br>
              <a:rPr lang="en-US" sz="4200" dirty="0" smtClean="0">
                <a:solidFill>
                  <a:schemeClr val="bg1"/>
                </a:solidFill>
                <a:ea typeface="Cambria Math" panose="02040503050406030204" pitchFamily="18" charset="0"/>
              </a:rPr>
            </a:br>
            <a:r>
              <a:rPr lang="en-US" sz="4200" dirty="0" smtClean="0">
                <a:solidFill>
                  <a:schemeClr val="bg1"/>
                </a:solidFill>
                <a:ea typeface="Cambria Math" panose="02040503050406030204" pitchFamily="18" charset="0"/>
              </a:rPr>
              <a:t>of the most poorly </a:t>
            </a:r>
            <a:br>
              <a:rPr lang="en-US" sz="4200" dirty="0" smtClean="0">
                <a:solidFill>
                  <a:schemeClr val="bg1"/>
                </a:solidFill>
                <a:ea typeface="Cambria Math" panose="02040503050406030204" pitchFamily="18" charset="0"/>
              </a:rPr>
            </a:br>
            <a:r>
              <a:rPr lang="en-US" sz="4200" dirty="0" smtClean="0">
                <a:solidFill>
                  <a:schemeClr val="bg1"/>
                </a:solidFill>
                <a:ea typeface="Cambria Math" panose="02040503050406030204" pitchFamily="18" charset="0"/>
              </a:rPr>
              <a:t>understood diseases by </a:t>
            </a:r>
            <a:br>
              <a:rPr lang="en-US" sz="4200" dirty="0" smtClean="0">
                <a:solidFill>
                  <a:schemeClr val="bg1"/>
                </a:solidFill>
                <a:ea typeface="Cambria Math" panose="02040503050406030204" pitchFamily="18" charset="0"/>
              </a:rPr>
            </a:br>
            <a:r>
              <a:rPr lang="en-US" sz="4200" dirty="0" smtClean="0">
                <a:solidFill>
                  <a:schemeClr val="bg1"/>
                </a:solidFill>
                <a:ea typeface="Cambria Math" panose="02040503050406030204" pitchFamily="18" charset="0"/>
              </a:rPr>
              <a:t>medical professionals!</a:t>
            </a:r>
            <a:endParaRPr lang="en-US" sz="4200" dirty="0">
              <a:solidFill>
                <a:schemeClr val="bg1"/>
              </a:solidFill>
              <a:ea typeface="Cambria Math" panose="02040503050406030204" pitchFamily="18" charset="0"/>
            </a:endParaRPr>
          </a:p>
        </p:txBody>
      </p:sp>
    </p:spTree>
    <p:extLst>
      <p:ext uri="{BB962C8B-B14F-4D97-AF65-F5344CB8AC3E}">
        <p14:creationId xmlns:p14="http://schemas.microsoft.com/office/powerpoint/2010/main" val="34591105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73198" y="1935679"/>
            <a:ext cx="609600" cy="34636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309866" y="2282043"/>
            <a:ext cx="609600" cy="34636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4486895" y="2331524"/>
            <a:ext cx="609600" cy="34636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791695" y="1797037"/>
            <a:ext cx="609600" cy="346364"/>
          </a:xfrm>
          <a:prstGeom prst="rect">
            <a:avLst/>
          </a:prstGeom>
          <a:solidFill>
            <a:srgbClr val="DE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6275230" y="1371600"/>
            <a:ext cx="609600" cy="34636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4549198" y="1797037"/>
            <a:ext cx="609600" cy="346364"/>
          </a:xfrm>
          <a:prstGeom prst="rect">
            <a:avLst/>
          </a:prstGeom>
          <a:solidFill>
            <a:srgbClr val="DE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290" name="Picture 2" descr="Image result for hartford healthcare hospital"/>
          <p:cNvPicPr>
            <a:picLocks noChangeAspect="1" noChangeArrowheads="1"/>
          </p:cNvPicPr>
          <p:nvPr/>
        </p:nvPicPr>
        <p:blipFill rotWithShape="1">
          <a:blip r:embed="rId3">
            <a:extLst>
              <a:ext uri="{28A0092B-C50C-407E-A947-70E740481C1C}">
                <a14:useLocalDpi xmlns:a14="http://schemas.microsoft.com/office/drawing/2010/main" val="0"/>
              </a:ext>
            </a:extLst>
          </a:blip>
          <a:srcRect l="4727" r="4338"/>
          <a:stretch/>
        </p:blipFill>
        <p:spPr bwMode="auto">
          <a:xfrm>
            <a:off x="-167426" y="0"/>
            <a:ext cx="9311426"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p:cNvGraphicFramePr>
            <a:graphicFrameLocks noGrp="1"/>
          </p:cNvGraphicFramePr>
          <p:nvPr>
            <p:extLst>
              <p:ext uri="{D42A27DB-BD31-4B8C-83A1-F6EECF244321}">
                <p14:modId xmlns:p14="http://schemas.microsoft.com/office/powerpoint/2010/main" val="3018668735"/>
              </p:ext>
            </p:extLst>
          </p:nvPr>
        </p:nvGraphicFramePr>
        <p:xfrm>
          <a:off x="179230" y="498763"/>
          <a:ext cx="6907370" cy="2438401"/>
        </p:xfrm>
        <a:graphic>
          <a:graphicData uri="http://schemas.openxmlformats.org/drawingml/2006/table">
            <a:tbl>
              <a:tblPr firstRow="1" bandRow="1">
                <a:tableStyleId>{5C22544A-7EE6-4342-B048-85BDC9FD1C3A}</a:tableStyleId>
              </a:tblPr>
              <a:tblGrid>
                <a:gridCol w="4038601"/>
                <a:gridCol w="1676400"/>
                <a:gridCol w="1192369"/>
              </a:tblGrid>
              <a:tr h="847956">
                <a:tc>
                  <a:txBody>
                    <a:bodyPr/>
                    <a:lstStyle/>
                    <a:p>
                      <a:endParaRPr lang="en-US" sz="1800" dirty="0">
                        <a:latin typeface="Arial" panose="020B0604020202020204" pitchFamily="34" charset="0"/>
                        <a:cs typeface="Arial" panose="020B0604020202020204" pitchFamily="34" charset="0"/>
                      </a:endParaRPr>
                    </a:p>
                  </a:txBody>
                  <a:tcPr>
                    <a:solidFill>
                      <a:schemeClr val="tx2">
                        <a:lumMod val="60000"/>
                        <a:lumOff val="40000"/>
                      </a:schemeClr>
                    </a:solidFill>
                  </a:tcPr>
                </a:tc>
                <a:tc>
                  <a:txBody>
                    <a:bodyPr/>
                    <a:lstStyle/>
                    <a:p>
                      <a:pPr algn="ctr"/>
                      <a:r>
                        <a:rPr lang="en-US" sz="1800" dirty="0" smtClean="0">
                          <a:solidFill>
                            <a:srgbClr val="FFFF00"/>
                          </a:solidFill>
                          <a:latin typeface="Arial" panose="020B0604020202020204" pitchFamily="34" charset="0"/>
                          <a:cs typeface="Arial" panose="020B0604020202020204" pitchFamily="34" charset="0"/>
                        </a:rPr>
                        <a:t>Lymphedema Clinic</a:t>
                      </a:r>
                      <a:endParaRPr lang="en-US" sz="1800" dirty="0">
                        <a:solidFill>
                          <a:srgbClr val="FFFF00"/>
                        </a:solidFill>
                        <a:latin typeface="Arial" panose="020B0604020202020204" pitchFamily="34" charset="0"/>
                        <a:cs typeface="Arial" panose="020B0604020202020204" pitchFamily="34" charset="0"/>
                      </a:endParaRPr>
                    </a:p>
                  </a:txBody>
                  <a:tcPr anchor="ctr">
                    <a:solidFill>
                      <a:srgbClr val="558ED5"/>
                    </a:solidFill>
                  </a:tcPr>
                </a:tc>
                <a:tc>
                  <a:txBody>
                    <a:bodyPr/>
                    <a:lstStyle/>
                    <a:p>
                      <a:pPr algn="ctr"/>
                      <a:r>
                        <a:rPr lang="en-US" sz="1800" b="1" kern="1200" dirty="0" smtClean="0">
                          <a:solidFill>
                            <a:srgbClr val="FFFF00"/>
                          </a:solidFill>
                          <a:latin typeface="Arial" panose="020B0604020202020204" pitchFamily="34" charset="0"/>
                          <a:ea typeface="+mn-ea"/>
                          <a:cs typeface="Arial" panose="020B0604020202020204" pitchFamily="34" charset="0"/>
                        </a:rPr>
                        <a:t>Hospital</a:t>
                      </a:r>
                      <a:endParaRPr lang="en-US" sz="1800" b="1" kern="1200" dirty="0">
                        <a:solidFill>
                          <a:srgbClr val="FFFF00"/>
                        </a:solidFill>
                        <a:latin typeface="Arial" panose="020B0604020202020204" pitchFamily="34" charset="0"/>
                        <a:ea typeface="+mn-ea"/>
                        <a:cs typeface="Arial" panose="020B0604020202020204" pitchFamily="34" charset="0"/>
                      </a:endParaRPr>
                    </a:p>
                  </a:txBody>
                  <a:tcPr anchor="ctr">
                    <a:solidFill>
                      <a:srgbClr val="558ED5"/>
                    </a:solidFill>
                  </a:tcPr>
                </a:tc>
              </a:tr>
              <a:tr h="507589">
                <a:tc>
                  <a:txBody>
                    <a:bodyPr/>
                    <a:lstStyle/>
                    <a:p>
                      <a:r>
                        <a:rPr lang="en-US" sz="2000" dirty="0" smtClean="0">
                          <a:latin typeface="Arial" panose="020B0604020202020204" pitchFamily="34" charset="0"/>
                          <a:cs typeface="Arial" panose="020B0604020202020204" pitchFamily="34" charset="0"/>
                        </a:rPr>
                        <a:t>Number of visits</a:t>
                      </a:r>
                      <a:r>
                        <a:rPr lang="en-US" sz="2000" baseline="0" dirty="0" smtClean="0">
                          <a:latin typeface="Arial" panose="020B0604020202020204" pitchFamily="34" charset="0"/>
                          <a:cs typeface="Arial" panose="020B0604020202020204" pitchFamily="34" charset="0"/>
                        </a:rPr>
                        <a:t> per </a:t>
                      </a:r>
                      <a:r>
                        <a:rPr lang="en-US" sz="2000" dirty="0" smtClean="0">
                          <a:latin typeface="Arial" panose="020B0604020202020204" pitchFamily="34" charset="0"/>
                          <a:cs typeface="Arial" panose="020B0604020202020204" pitchFamily="34" charset="0"/>
                        </a:rPr>
                        <a:t>week</a:t>
                      </a:r>
                      <a:endParaRPr lang="en-US" sz="2000" dirty="0">
                        <a:latin typeface="Arial" panose="020B0604020202020204" pitchFamily="34" charset="0"/>
                        <a:cs typeface="Arial" panose="020B0604020202020204" pitchFamily="34" charset="0"/>
                      </a:endParaRPr>
                    </a:p>
                  </a:txBody>
                  <a:tcPr anchor="ctr"/>
                </a:tc>
                <a:tc>
                  <a:txBody>
                    <a:bodyPr/>
                    <a:lstStyle/>
                    <a:p>
                      <a:pPr algn="ctr"/>
                      <a:r>
                        <a:rPr lang="en-US" sz="2400" dirty="0" smtClean="0">
                          <a:solidFill>
                            <a:srgbClr val="C00000"/>
                          </a:solidFill>
                          <a:latin typeface="Arial" panose="020B0604020202020204" pitchFamily="34" charset="0"/>
                          <a:cs typeface="Arial" panose="020B0604020202020204" pitchFamily="34" charset="0"/>
                        </a:rPr>
                        <a:t>5</a:t>
                      </a:r>
                      <a:endParaRPr lang="en-US" sz="2400" dirty="0">
                        <a:solidFill>
                          <a:srgbClr val="C00000"/>
                        </a:solidFill>
                        <a:latin typeface="Arial" panose="020B0604020202020204" pitchFamily="34" charset="0"/>
                        <a:cs typeface="Arial" panose="020B0604020202020204" pitchFamily="34" charset="0"/>
                      </a:endParaRPr>
                    </a:p>
                  </a:txBody>
                  <a:tcPr anchor="ctr"/>
                </a:tc>
                <a:tc>
                  <a:txBody>
                    <a:bodyPr/>
                    <a:lstStyle/>
                    <a:p>
                      <a:pPr algn="ctr"/>
                      <a:r>
                        <a:rPr lang="en-US" sz="2400" dirty="0" smtClean="0">
                          <a:solidFill>
                            <a:srgbClr val="C00000"/>
                          </a:solidFill>
                          <a:latin typeface="Arial" panose="020B0604020202020204" pitchFamily="34" charset="0"/>
                          <a:cs typeface="Arial" panose="020B0604020202020204" pitchFamily="34" charset="0"/>
                        </a:rPr>
                        <a:t>2</a:t>
                      </a:r>
                      <a:endParaRPr lang="en-US" sz="2400" dirty="0">
                        <a:solidFill>
                          <a:srgbClr val="C00000"/>
                        </a:solidFill>
                        <a:latin typeface="Arial" panose="020B0604020202020204" pitchFamily="34" charset="0"/>
                        <a:cs typeface="Arial" panose="020B0604020202020204" pitchFamily="34" charset="0"/>
                      </a:endParaRPr>
                    </a:p>
                  </a:txBody>
                  <a:tcPr anchor="ctr"/>
                </a:tc>
              </a:tr>
              <a:tr h="507589">
                <a:tc>
                  <a:txBody>
                    <a:bodyPr/>
                    <a:lstStyle/>
                    <a:p>
                      <a:r>
                        <a:rPr lang="en-US" sz="2000" dirty="0" smtClean="0">
                          <a:latin typeface="Arial" panose="020B0604020202020204" pitchFamily="34" charset="0"/>
                          <a:cs typeface="Arial" panose="020B0604020202020204" pitchFamily="34" charset="0"/>
                        </a:rPr>
                        <a:t>Average total number of visits</a:t>
                      </a:r>
                      <a:endParaRPr lang="en-US" sz="2000" dirty="0">
                        <a:latin typeface="Arial" panose="020B0604020202020204" pitchFamily="34" charset="0"/>
                        <a:cs typeface="Arial" panose="020B0604020202020204" pitchFamily="34" charset="0"/>
                      </a:endParaRPr>
                    </a:p>
                  </a:txBody>
                  <a:tcPr anchor="ctr"/>
                </a:tc>
                <a:tc>
                  <a:txBody>
                    <a:bodyPr/>
                    <a:lstStyle/>
                    <a:p>
                      <a:pPr algn="ctr"/>
                      <a:r>
                        <a:rPr lang="en-US" sz="2400" dirty="0" smtClean="0">
                          <a:solidFill>
                            <a:srgbClr val="C00000"/>
                          </a:solidFill>
                          <a:latin typeface="Arial" panose="020B0604020202020204" pitchFamily="34" charset="0"/>
                          <a:cs typeface="Arial" panose="020B0604020202020204" pitchFamily="34" charset="0"/>
                        </a:rPr>
                        <a:t>13</a:t>
                      </a:r>
                      <a:endParaRPr lang="en-US" sz="2400" dirty="0">
                        <a:solidFill>
                          <a:srgbClr val="C00000"/>
                        </a:solidFill>
                        <a:latin typeface="Arial" panose="020B0604020202020204" pitchFamily="34" charset="0"/>
                        <a:cs typeface="Arial" panose="020B0604020202020204" pitchFamily="34" charset="0"/>
                      </a:endParaRPr>
                    </a:p>
                  </a:txBody>
                  <a:tcPr anchor="ctr"/>
                </a:tc>
                <a:tc>
                  <a:txBody>
                    <a:bodyPr/>
                    <a:lstStyle/>
                    <a:p>
                      <a:pPr algn="ctr"/>
                      <a:r>
                        <a:rPr lang="en-US" sz="2400" dirty="0" smtClean="0">
                          <a:solidFill>
                            <a:srgbClr val="C00000"/>
                          </a:solidFill>
                          <a:latin typeface="Arial" panose="020B0604020202020204" pitchFamily="34" charset="0"/>
                          <a:cs typeface="Arial" panose="020B0604020202020204" pitchFamily="34" charset="0"/>
                        </a:rPr>
                        <a:t>17</a:t>
                      </a:r>
                      <a:endParaRPr lang="en-US" sz="2400" dirty="0">
                        <a:solidFill>
                          <a:srgbClr val="C00000"/>
                        </a:solidFill>
                        <a:latin typeface="Arial" panose="020B0604020202020204" pitchFamily="34" charset="0"/>
                        <a:cs typeface="Arial" panose="020B0604020202020204" pitchFamily="34" charset="0"/>
                      </a:endParaRPr>
                    </a:p>
                  </a:txBody>
                  <a:tcPr anchor="ctr"/>
                </a:tc>
              </a:tr>
              <a:tr h="575267">
                <a:tc>
                  <a:txBody>
                    <a:bodyPr/>
                    <a:lstStyle/>
                    <a:p>
                      <a:pPr algn="l"/>
                      <a:r>
                        <a:rPr lang="en-US" sz="2000" dirty="0" smtClean="0">
                          <a:latin typeface="Arial" panose="020B0604020202020204" pitchFamily="34" charset="0"/>
                          <a:cs typeface="Arial" panose="020B0604020202020204" pitchFamily="34" charset="0"/>
                        </a:rPr>
                        <a:t>Overall reduction</a:t>
                      </a:r>
                      <a:r>
                        <a:rPr lang="en-US" sz="2000" baseline="0" dirty="0" smtClean="0">
                          <a:latin typeface="Arial" panose="020B0604020202020204" pitchFamily="34" charset="0"/>
                          <a:cs typeface="Arial" panose="020B0604020202020204" pitchFamily="34" charset="0"/>
                        </a:rPr>
                        <a:t> and adherence</a:t>
                      </a:r>
                      <a:endParaRPr lang="en-US" sz="2000" dirty="0">
                        <a:latin typeface="Arial" panose="020B0604020202020204" pitchFamily="34" charset="0"/>
                        <a:cs typeface="Arial" panose="020B0604020202020204" pitchFamily="34" charset="0"/>
                      </a:endParaRPr>
                    </a:p>
                  </a:txBody>
                  <a:tcPr anchor="ctr"/>
                </a:tc>
                <a:tc>
                  <a:txBody>
                    <a:bodyPr/>
                    <a:lstStyle/>
                    <a:p>
                      <a:pPr algn="ctr"/>
                      <a:r>
                        <a:rPr lang="en-US" sz="2800" dirty="0" smtClean="0">
                          <a:solidFill>
                            <a:srgbClr val="C00000"/>
                          </a:solidFill>
                          <a:latin typeface="Arial" panose="020B0604020202020204" pitchFamily="34" charset="0"/>
                          <a:cs typeface="Arial" panose="020B0604020202020204" pitchFamily="34" charset="0"/>
                        </a:rPr>
                        <a:t>+++</a:t>
                      </a:r>
                      <a:endParaRPr lang="en-US" sz="2800" dirty="0">
                        <a:solidFill>
                          <a:srgbClr val="C00000"/>
                        </a:solidFill>
                        <a:latin typeface="Arial" panose="020B0604020202020204" pitchFamily="34" charset="0"/>
                        <a:cs typeface="Arial" panose="020B0604020202020204" pitchFamily="34" charset="0"/>
                      </a:endParaRPr>
                    </a:p>
                  </a:txBody>
                  <a:tcPr anchor="ctr"/>
                </a:tc>
                <a:tc>
                  <a:txBody>
                    <a:bodyPr/>
                    <a:lstStyle/>
                    <a:p>
                      <a:pPr algn="ctr"/>
                      <a:r>
                        <a:rPr lang="en-US" sz="2800" dirty="0" smtClean="0">
                          <a:solidFill>
                            <a:srgbClr val="C00000"/>
                          </a:solidFill>
                          <a:latin typeface="Arial" panose="020B0604020202020204" pitchFamily="34" charset="0"/>
                          <a:cs typeface="Arial" panose="020B0604020202020204" pitchFamily="34" charset="0"/>
                        </a:rPr>
                        <a:t>+</a:t>
                      </a:r>
                      <a:endParaRPr lang="en-US" sz="2800" dirty="0">
                        <a:solidFill>
                          <a:srgbClr val="C00000"/>
                        </a:solidFill>
                        <a:latin typeface="Arial" panose="020B0604020202020204" pitchFamily="34" charset="0"/>
                        <a:cs typeface="Arial" panose="020B0604020202020204" pitchFamily="34" charset="0"/>
                      </a:endParaRPr>
                    </a:p>
                  </a:txBody>
                  <a:tcPr anchor="ctr"/>
                </a:tc>
              </a:tr>
            </a:tbl>
          </a:graphicData>
        </a:graphic>
      </p:graphicFrame>
      <p:pic>
        <p:nvPicPr>
          <p:cNvPr id="12292" name="Picture 4" descr="Image result for klose training linda hodgkins"/>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2000"/>
                    </a14:imgEffect>
                  </a14:imgLayer>
                </a14:imgProps>
              </a:ext>
              <a:ext uri="{28A0092B-C50C-407E-A947-70E740481C1C}">
                <a14:useLocalDpi xmlns:a14="http://schemas.microsoft.com/office/drawing/2010/main" val="0"/>
              </a:ext>
            </a:extLst>
          </a:blip>
          <a:srcRect/>
          <a:stretch>
            <a:fillRect/>
          </a:stretch>
        </p:blipFill>
        <p:spPr bwMode="auto">
          <a:xfrm>
            <a:off x="7239000" y="511581"/>
            <a:ext cx="1605937" cy="2135674"/>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4797457" y="1371600"/>
            <a:ext cx="609600" cy="346364"/>
          </a:xfrm>
          <a:prstGeom prst="rect">
            <a:avLst/>
          </a:prstGeom>
          <a:solidFill>
            <a:srgbClr val="D0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6351430" y="2514600"/>
            <a:ext cx="609600" cy="346364"/>
          </a:xfrm>
          <a:prstGeom prst="rect">
            <a:avLst/>
          </a:prstGeom>
          <a:solidFill>
            <a:srgbClr val="D0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4751230" y="2473036"/>
            <a:ext cx="609600" cy="346364"/>
          </a:xfrm>
          <a:prstGeom prst="rect">
            <a:avLst/>
          </a:prstGeom>
          <a:solidFill>
            <a:srgbClr val="D0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6199030" y="1939636"/>
            <a:ext cx="609600" cy="346364"/>
          </a:xfrm>
          <a:prstGeom prst="rect">
            <a:avLst/>
          </a:prstGeom>
          <a:solidFill>
            <a:srgbClr val="E9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6122830" y="1406236"/>
            <a:ext cx="609600" cy="346364"/>
          </a:xfrm>
          <a:prstGeom prst="rect">
            <a:avLst/>
          </a:prstGeom>
          <a:solidFill>
            <a:srgbClr val="D0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4751230" y="1939636"/>
            <a:ext cx="609600" cy="346364"/>
          </a:xfrm>
          <a:prstGeom prst="rect">
            <a:avLst/>
          </a:prstGeom>
          <a:solidFill>
            <a:srgbClr val="E9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1137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19"/>
                                        </p:tgtEl>
                                        <p:attrNameLst>
                                          <p:attrName>ppt_x</p:attrName>
                                        </p:attrNameLst>
                                      </p:cBhvr>
                                      <p:tavLst>
                                        <p:tav tm="0">
                                          <p:val>
                                            <p:strVal val="ppt_x"/>
                                          </p:val>
                                        </p:tav>
                                        <p:tav tm="100000">
                                          <p:val>
                                            <p:strVal val="ppt_x"/>
                                          </p:val>
                                        </p:tav>
                                      </p:tavLst>
                                    </p:anim>
                                    <p:anim calcmode="lin" valueType="num">
                                      <p:cBhvr additive="base">
                                        <p:cTn id="11" dur="500"/>
                                        <p:tgtEl>
                                          <p:spTgt spid="19"/>
                                        </p:tgtEl>
                                        <p:attrNameLst>
                                          <p:attrName>ppt_y</p:attrName>
                                        </p:attrNameLst>
                                      </p:cBhvr>
                                      <p:tavLst>
                                        <p:tav tm="0">
                                          <p:val>
                                            <p:strVal val="ppt_y"/>
                                          </p:val>
                                        </p:tav>
                                        <p:tav tm="100000">
                                          <p:val>
                                            <p:strVal val="1+ppt_h/2"/>
                                          </p:val>
                                        </p:tav>
                                      </p:tavLst>
                                    </p:anim>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20"/>
                                        </p:tgtEl>
                                        <p:attrNameLst>
                                          <p:attrName>ppt_x</p:attrName>
                                        </p:attrNameLst>
                                      </p:cBhvr>
                                      <p:tavLst>
                                        <p:tav tm="0">
                                          <p:val>
                                            <p:strVal val="ppt_x"/>
                                          </p:val>
                                        </p:tav>
                                        <p:tav tm="100000">
                                          <p:val>
                                            <p:strVal val="ppt_x"/>
                                          </p:val>
                                        </p:tav>
                                      </p:tavLst>
                                    </p:anim>
                                    <p:anim calcmode="lin" valueType="num">
                                      <p:cBhvr additive="base">
                                        <p:cTn id="17" dur="500"/>
                                        <p:tgtEl>
                                          <p:spTgt spid="20"/>
                                        </p:tgtEl>
                                        <p:attrNameLst>
                                          <p:attrName>ppt_y</p:attrName>
                                        </p:attrNameLst>
                                      </p:cBhvr>
                                      <p:tavLst>
                                        <p:tav tm="0">
                                          <p:val>
                                            <p:strVal val="ppt_y"/>
                                          </p:val>
                                        </p:tav>
                                        <p:tav tm="100000">
                                          <p:val>
                                            <p:strVal val="1+ppt_h/2"/>
                                          </p:val>
                                        </p:tav>
                                      </p:tavLst>
                                    </p:anim>
                                    <p:set>
                                      <p:cBhvr>
                                        <p:cTn id="18" dur="1" fill="hold">
                                          <p:stCondLst>
                                            <p:cond delay="499"/>
                                          </p:stCondLst>
                                        </p:cTn>
                                        <p:tgtEl>
                                          <p:spTgt spid="20"/>
                                        </p:tgtEl>
                                        <p:attrNameLst>
                                          <p:attrName>style.visibility</p:attrName>
                                        </p:attrNameLst>
                                      </p:cBhvr>
                                      <p:to>
                                        <p:strVal val="hidden"/>
                                      </p:to>
                                    </p:set>
                                  </p:childTnLst>
                                </p:cTn>
                              </p:par>
                              <p:par>
                                <p:cTn id="19" presetID="2" presetClass="exit" presetSubtype="4" fill="hold" grpId="0" nodeType="withEffect">
                                  <p:stCondLst>
                                    <p:cond delay="0"/>
                                  </p:stCondLst>
                                  <p:childTnLst>
                                    <p:anim calcmode="lin" valueType="num">
                                      <p:cBhvr additive="base">
                                        <p:cTn id="20" dur="500"/>
                                        <p:tgtEl>
                                          <p:spTgt spid="18"/>
                                        </p:tgtEl>
                                        <p:attrNameLst>
                                          <p:attrName>ppt_x</p:attrName>
                                        </p:attrNameLst>
                                      </p:cBhvr>
                                      <p:tavLst>
                                        <p:tav tm="0">
                                          <p:val>
                                            <p:strVal val="ppt_x"/>
                                          </p:val>
                                        </p:tav>
                                        <p:tav tm="100000">
                                          <p:val>
                                            <p:strVal val="ppt_x"/>
                                          </p:val>
                                        </p:tav>
                                      </p:tavLst>
                                    </p:anim>
                                    <p:anim calcmode="lin" valueType="num">
                                      <p:cBhvr additive="base">
                                        <p:cTn id="21" dur="500"/>
                                        <p:tgtEl>
                                          <p:spTgt spid="18"/>
                                        </p:tgtEl>
                                        <p:attrNameLst>
                                          <p:attrName>ppt_y</p:attrName>
                                        </p:attrNameLst>
                                      </p:cBhvr>
                                      <p:tavLst>
                                        <p:tav tm="0">
                                          <p:val>
                                            <p:strVal val="ppt_y"/>
                                          </p:val>
                                        </p:tav>
                                        <p:tav tm="100000">
                                          <p:val>
                                            <p:strVal val="1+ppt_h/2"/>
                                          </p:val>
                                        </p:tav>
                                      </p:tavLst>
                                    </p:anim>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0" nodeType="clickEffect">
                                  <p:stCondLst>
                                    <p:cond delay="0"/>
                                  </p:stCondLst>
                                  <p:childTnLst>
                                    <p:anim calcmode="lin" valueType="num">
                                      <p:cBhvr additive="base">
                                        <p:cTn id="26" dur="500"/>
                                        <p:tgtEl>
                                          <p:spTgt spid="16"/>
                                        </p:tgtEl>
                                        <p:attrNameLst>
                                          <p:attrName>ppt_x</p:attrName>
                                        </p:attrNameLst>
                                      </p:cBhvr>
                                      <p:tavLst>
                                        <p:tav tm="0">
                                          <p:val>
                                            <p:strVal val="ppt_x"/>
                                          </p:val>
                                        </p:tav>
                                        <p:tav tm="100000">
                                          <p:val>
                                            <p:strVal val="ppt_x"/>
                                          </p:val>
                                        </p:tav>
                                      </p:tavLst>
                                    </p:anim>
                                    <p:anim calcmode="lin" valueType="num">
                                      <p:cBhvr additive="base">
                                        <p:cTn id="27" dur="500"/>
                                        <p:tgtEl>
                                          <p:spTgt spid="16"/>
                                        </p:tgtEl>
                                        <p:attrNameLst>
                                          <p:attrName>ppt_y</p:attrName>
                                        </p:attrNameLst>
                                      </p:cBhvr>
                                      <p:tavLst>
                                        <p:tav tm="0">
                                          <p:val>
                                            <p:strVal val="ppt_y"/>
                                          </p:val>
                                        </p:tav>
                                        <p:tav tm="100000">
                                          <p:val>
                                            <p:strVal val="1+ppt_h/2"/>
                                          </p:val>
                                        </p:tav>
                                      </p:tavLst>
                                    </p:anim>
                                    <p:set>
                                      <p:cBhvr>
                                        <p:cTn id="28" dur="1" fill="hold">
                                          <p:stCondLst>
                                            <p:cond delay="499"/>
                                          </p:stCondLst>
                                        </p:cTn>
                                        <p:tgtEl>
                                          <p:spTgt spid="16"/>
                                        </p:tgtEl>
                                        <p:attrNameLst>
                                          <p:attrName>style.visibility</p:attrName>
                                        </p:attrNameLst>
                                      </p:cBhvr>
                                      <p:to>
                                        <p:strVal val="hidden"/>
                                      </p:to>
                                    </p:set>
                                  </p:childTnLst>
                                </p:cTn>
                              </p:par>
                              <p:par>
                                <p:cTn id="29" presetID="2" presetClass="exit" presetSubtype="4" fill="hold" grpId="0" nodeType="withEffect">
                                  <p:stCondLst>
                                    <p:cond delay="0"/>
                                  </p:stCondLst>
                                  <p:childTnLst>
                                    <p:anim calcmode="lin" valueType="num">
                                      <p:cBhvr additive="base">
                                        <p:cTn id="30" dur="500"/>
                                        <p:tgtEl>
                                          <p:spTgt spid="17"/>
                                        </p:tgtEl>
                                        <p:attrNameLst>
                                          <p:attrName>ppt_x</p:attrName>
                                        </p:attrNameLst>
                                      </p:cBhvr>
                                      <p:tavLst>
                                        <p:tav tm="0">
                                          <p:val>
                                            <p:strVal val="ppt_x"/>
                                          </p:val>
                                        </p:tav>
                                        <p:tav tm="100000">
                                          <p:val>
                                            <p:strVal val="ppt_x"/>
                                          </p:val>
                                        </p:tav>
                                      </p:tavLst>
                                    </p:anim>
                                    <p:anim calcmode="lin" valueType="num">
                                      <p:cBhvr additive="base">
                                        <p:cTn id="31" dur="500"/>
                                        <p:tgtEl>
                                          <p:spTgt spid="17"/>
                                        </p:tgtEl>
                                        <p:attrNameLst>
                                          <p:attrName>ppt_y</p:attrName>
                                        </p:attrNameLst>
                                      </p:cBhvr>
                                      <p:tavLst>
                                        <p:tav tm="0">
                                          <p:val>
                                            <p:strVal val="ppt_y"/>
                                          </p:val>
                                        </p:tav>
                                        <p:tav tm="100000">
                                          <p:val>
                                            <p:strVal val="1+ppt_h/2"/>
                                          </p:val>
                                        </p:tav>
                                      </p:tavLst>
                                    </p:anim>
                                    <p:set>
                                      <p:cBhvr>
                                        <p:cTn id="3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3560" y="1371600"/>
            <a:ext cx="3167882" cy="42672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371600"/>
            <a:ext cx="4342960" cy="3048000"/>
          </a:xfrm>
          <a:prstGeom prst="rect">
            <a:avLst/>
          </a:prstGeom>
        </p:spPr>
      </p:pic>
      <p:sp>
        <p:nvSpPr>
          <p:cNvPr id="4" name="TextBox 3"/>
          <p:cNvSpPr txBox="1"/>
          <p:nvPr/>
        </p:nvSpPr>
        <p:spPr>
          <a:xfrm>
            <a:off x="762000" y="4495800"/>
            <a:ext cx="3961960" cy="892552"/>
          </a:xfrm>
          <a:prstGeom prst="rect">
            <a:avLst/>
          </a:prstGeom>
          <a:noFill/>
        </p:spPr>
        <p:txBody>
          <a:bodyPr wrap="square" rtlCol="0">
            <a:spAutoFit/>
          </a:bodyPr>
          <a:lstStyle/>
          <a:p>
            <a:pPr algn="ctr"/>
            <a:r>
              <a:rPr lang="en-US" sz="2600" dirty="0" smtClean="0">
                <a:latin typeface="Arial" panose="020B0604020202020204" pitchFamily="34" charset="0"/>
                <a:cs typeface="Arial" panose="020B0604020202020204" pitchFamily="34" charset="0"/>
              </a:rPr>
              <a:t>Most effective schedule for treatment</a:t>
            </a:r>
            <a:endParaRPr lang="en-US" dirty="0"/>
          </a:p>
        </p:txBody>
      </p:sp>
      <p:sp>
        <p:nvSpPr>
          <p:cNvPr id="5" name="TextBox 4"/>
          <p:cNvSpPr txBox="1"/>
          <p:nvPr/>
        </p:nvSpPr>
        <p:spPr>
          <a:xfrm>
            <a:off x="5366518" y="5715000"/>
            <a:ext cx="3167882" cy="892552"/>
          </a:xfrm>
          <a:prstGeom prst="rect">
            <a:avLst/>
          </a:prstGeom>
          <a:noFill/>
        </p:spPr>
        <p:txBody>
          <a:bodyPr wrap="square" rtlCol="0">
            <a:spAutoFit/>
          </a:bodyPr>
          <a:lstStyle/>
          <a:p>
            <a:pPr algn="ctr"/>
            <a:r>
              <a:rPr lang="en-US" sz="2600" dirty="0" err="1" smtClean="0">
                <a:latin typeface="Arial" panose="020B0604020202020204" pitchFamily="34" charset="0"/>
                <a:cs typeface="Arial" panose="020B0604020202020204" pitchFamily="34" charset="0"/>
              </a:rPr>
              <a:t>Noneffective</a:t>
            </a:r>
            <a:endParaRPr lang="en-US" sz="2600" dirty="0" smtClean="0">
              <a:latin typeface="Arial" panose="020B0604020202020204" pitchFamily="34" charset="0"/>
              <a:cs typeface="Arial" panose="020B0604020202020204" pitchFamily="34" charset="0"/>
            </a:endParaRPr>
          </a:p>
          <a:p>
            <a:pPr algn="ctr"/>
            <a:r>
              <a:rPr lang="en-US" sz="2600" dirty="0" smtClean="0">
                <a:latin typeface="Arial" panose="020B0604020202020204" pitchFamily="34" charset="0"/>
                <a:cs typeface="Arial" panose="020B0604020202020204" pitchFamily="34" charset="0"/>
              </a:rPr>
              <a:t>treatment schedule </a:t>
            </a:r>
            <a:endParaRPr lang="en-US" dirty="0"/>
          </a:p>
        </p:txBody>
      </p:sp>
      <p:sp>
        <p:nvSpPr>
          <p:cNvPr id="6" name="Title 3"/>
          <p:cNvSpPr txBox="1">
            <a:spLocks/>
          </p:cNvSpPr>
          <p:nvPr/>
        </p:nvSpPr>
        <p:spPr>
          <a:xfrm>
            <a:off x="152400" y="381000"/>
            <a:ext cx="7772400" cy="1143000"/>
          </a:xfrm>
          <a:prstGeom prst="rect">
            <a:avLst/>
          </a:prstGeom>
        </p:spPr>
        <p:txBody>
          <a:bodyPr>
            <a:noAutofit/>
          </a:bodyPr>
          <a:lstStyle>
            <a:lvl1pPr algn="ctr" defTabSz="914400" rtl="0" eaLnBrk="1" latinLnBrk="0" hangingPunct="1">
              <a:spcBef>
                <a:spcPct val="0"/>
              </a:spcBef>
              <a:buNone/>
              <a:defRPr sz="3900" b="1" kern="1200">
                <a:solidFill>
                  <a:srgbClr val="002E69"/>
                </a:solidFill>
                <a:latin typeface="Arial" panose="020B0604020202020204" pitchFamily="34" charset="0"/>
                <a:ea typeface="+mj-ea"/>
                <a:cs typeface="Arial" panose="020B0604020202020204" pitchFamily="34" charset="0"/>
              </a:defRPr>
            </a:lvl1pPr>
          </a:lstStyle>
          <a:p>
            <a:r>
              <a:rPr lang="en-US" dirty="0" smtClean="0"/>
              <a:t>Treatment Schedules</a:t>
            </a:r>
            <a:endParaRPr lang="en-US" dirty="0"/>
          </a:p>
        </p:txBody>
      </p:sp>
    </p:spTree>
    <p:extLst>
      <p:ext uri="{BB962C8B-B14F-4D97-AF65-F5344CB8AC3E}">
        <p14:creationId xmlns:p14="http://schemas.microsoft.com/office/powerpoint/2010/main" val="3971407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85800" y="1670015"/>
            <a:ext cx="8458200" cy="4800600"/>
          </a:xfrm>
        </p:spPr>
        <p:txBody>
          <a:bodyPr>
            <a:normAutofit/>
          </a:bodyPr>
          <a:lstStyle/>
          <a:p>
            <a:pPr>
              <a:spcAft>
                <a:spcPts val="1800"/>
              </a:spcAft>
            </a:pPr>
            <a:r>
              <a:rPr lang="en-US" sz="4000" dirty="0">
                <a:latin typeface="Comic Sans MS" panose="030F0702030302020204" pitchFamily="66" charset="0"/>
              </a:rPr>
              <a:t>My patients don’t want to </a:t>
            </a:r>
            <a:r>
              <a:rPr lang="en-US" sz="4000" dirty="0" smtClean="0">
                <a:latin typeface="Comic Sans MS" panose="030F0702030302020204" pitchFamily="66" charset="0"/>
              </a:rPr>
              <a:t>come 5x/week; it’s not practical for them.</a:t>
            </a:r>
          </a:p>
          <a:p>
            <a:pPr>
              <a:spcAft>
                <a:spcPts val="1800"/>
              </a:spcAft>
            </a:pPr>
            <a:r>
              <a:rPr lang="en-US" sz="4000" dirty="0" smtClean="0">
                <a:latin typeface="Comic Sans MS" panose="030F0702030302020204" pitchFamily="66" charset="0"/>
              </a:rPr>
              <a:t>My patients don’t want to be bandaged.</a:t>
            </a:r>
            <a:endParaRPr lang="en-US" sz="1100" dirty="0">
              <a:latin typeface="Comic Sans MS" panose="030F0702030302020204" pitchFamily="66" charset="0"/>
            </a:endParaRPr>
          </a:p>
          <a:p>
            <a:pPr>
              <a:spcAft>
                <a:spcPts val="1800"/>
              </a:spcAft>
            </a:pPr>
            <a:r>
              <a:rPr lang="en-US" sz="4000" dirty="0" smtClean="0">
                <a:latin typeface="Comic Sans MS" panose="030F0702030302020204" pitchFamily="66" charset="0"/>
              </a:rPr>
              <a:t>My patients can’t afford ____.</a:t>
            </a:r>
            <a:endParaRPr lang="en-US" sz="3500" dirty="0" smtClean="0">
              <a:latin typeface="Comic Sans MS" panose="030F0702030302020204" pitchFamily="66" charset="0"/>
            </a:endParaRPr>
          </a:p>
          <a:p>
            <a:endParaRPr lang="en-US" sz="3600" dirty="0" smtClean="0">
              <a:latin typeface="Comic Sans MS" panose="030F0702030302020204" pitchFamily="66" charset="0"/>
            </a:endParaRPr>
          </a:p>
        </p:txBody>
      </p:sp>
      <p:sp>
        <p:nvSpPr>
          <p:cNvPr id="2" name="TextBox 1"/>
          <p:cNvSpPr txBox="1"/>
          <p:nvPr/>
        </p:nvSpPr>
        <p:spPr>
          <a:xfrm>
            <a:off x="762000" y="464403"/>
            <a:ext cx="4800600" cy="830997"/>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4800" b="1" dirty="0" smtClean="0">
                <a:solidFill>
                  <a:srgbClr val="33CC33"/>
                </a:solidFill>
              </a:rPr>
              <a:t>So, what about:</a:t>
            </a:r>
            <a:endParaRPr lang="en-US" sz="4800" b="1" dirty="0">
              <a:solidFill>
                <a:srgbClr val="33CC33"/>
              </a:solidFill>
            </a:endParaRPr>
          </a:p>
        </p:txBody>
      </p:sp>
      <p:pic>
        <p:nvPicPr>
          <p:cNvPr id="1027" name="Picture 3"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81000" y="310406"/>
            <a:ext cx="5979444" cy="47599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hidden="1"/>
          <p:cNvPicPr>
            <a:picLocks noChangeAspect="1" noChangeArrowheads="1"/>
          </p:cNvPicPr>
          <p:nvPr/>
        </p:nvPicPr>
        <p:blipFill rotWithShape="1">
          <a:blip r:embed="rId4">
            <a:extLst>
              <a:ext uri="{28A0092B-C50C-407E-A947-70E740481C1C}">
                <a14:useLocalDpi xmlns:a14="http://schemas.microsoft.com/office/drawing/2010/main" val="0"/>
              </a:ext>
            </a:extLst>
          </a:blip>
          <a:srcRect l="30674" b="13964"/>
          <a:stretch/>
        </p:blipFill>
        <p:spPr bwMode="auto">
          <a:xfrm>
            <a:off x="2438400" y="1752600"/>
            <a:ext cx="6429512" cy="4191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5699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1027"/>
                                        </p:tgtEl>
                                      </p:cBhvr>
                                    </p:animEffect>
                                    <p:anim calcmode="lin" valueType="num">
                                      <p:cBhvr>
                                        <p:cTn id="22" dur="1000"/>
                                        <p:tgtEl>
                                          <p:spTgt spid="1027"/>
                                        </p:tgtEl>
                                        <p:attrNameLst>
                                          <p:attrName>ppt_x</p:attrName>
                                        </p:attrNameLst>
                                      </p:cBhvr>
                                      <p:tavLst>
                                        <p:tav tm="0">
                                          <p:val>
                                            <p:strVal val="ppt_x"/>
                                          </p:val>
                                        </p:tav>
                                        <p:tav tm="100000">
                                          <p:val>
                                            <p:strVal val="ppt_x"/>
                                          </p:val>
                                        </p:tav>
                                      </p:tavLst>
                                    </p:anim>
                                    <p:anim calcmode="lin" valueType="num">
                                      <p:cBhvr>
                                        <p:cTn id="23" dur="1000"/>
                                        <p:tgtEl>
                                          <p:spTgt spid="1027"/>
                                        </p:tgtEl>
                                        <p:attrNameLst>
                                          <p:attrName>ppt_y</p:attrName>
                                        </p:attrNameLst>
                                      </p:cBhvr>
                                      <p:tavLst>
                                        <p:tav tm="0">
                                          <p:val>
                                            <p:strVal val="ppt_y"/>
                                          </p:val>
                                        </p:tav>
                                        <p:tav tm="100000">
                                          <p:val>
                                            <p:strVal val="ppt_y+.1"/>
                                          </p:val>
                                        </p:tav>
                                      </p:tavLst>
                                    </p:anim>
                                    <p:set>
                                      <p:cBhvr>
                                        <p:cTn id="24" dur="1" fill="hold">
                                          <p:stCondLst>
                                            <p:cond delay="999"/>
                                          </p:stCondLst>
                                        </p:cTn>
                                        <p:tgtEl>
                                          <p:spTgt spid="1027"/>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1026"/>
                                        </p:tgtEl>
                                      </p:cBhvr>
                                    </p:animEffect>
                                    <p:anim calcmode="lin" valueType="num">
                                      <p:cBhvr>
                                        <p:cTn id="27" dur="1000"/>
                                        <p:tgtEl>
                                          <p:spTgt spid="1026"/>
                                        </p:tgtEl>
                                        <p:attrNameLst>
                                          <p:attrName>ppt_x</p:attrName>
                                        </p:attrNameLst>
                                      </p:cBhvr>
                                      <p:tavLst>
                                        <p:tav tm="0">
                                          <p:val>
                                            <p:strVal val="ppt_x"/>
                                          </p:val>
                                        </p:tav>
                                        <p:tav tm="100000">
                                          <p:val>
                                            <p:strVal val="ppt_x"/>
                                          </p:val>
                                        </p:tav>
                                      </p:tavLst>
                                    </p:anim>
                                    <p:anim calcmode="lin" valueType="num">
                                      <p:cBhvr>
                                        <p:cTn id="28" dur="1000"/>
                                        <p:tgtEl>
                                          <p:spTgt spid="1026"/>
                                        </p:tgtEl>
                                        <p:attrNameLst>
                                          <p:attrName>ppt_y</p:attrName>
                                        </p:attrNameLst>
                                      </p:cBhvr>
                                      <p:tavLst>
                                        <p:tav tm="0">
                                          <p:val>
                                            <p:strVal val="ppt_y"/>
                                          </p:val>
                                        </p:tav>
                                        <p:tav tm="100000">
                                          <p:val>
                                            <p:strVal val="ppt_y+.1"/>
                                          </p:val>
                                        </p:tav>
                                      </p:tavLst>
                                    </p:anim>
                                    <p:set>
                                      <p:cBhvr>
                                        <p:cTn id="29" dur="1" fill="hold">
                                          <p:stCondLst>
                                            <p:cond delay="999"/>
                                          </p:stCondLst>
                                        </p:cTn>
                                        <p:tgtEl>
                                          <p:spTgt spid="102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Patient Testimonial</a:t>
            </a:r>
            <a:endParaRPr lang="en-US" dirty="0"/>
          </a:p>
        </p:txBody>
      </p:sp>
      <p:sp>
        <p:nvSpPr>
          <p:cNvPr id="3" name="Content Placeholder 2"/>
          <p:cNvSpPr>
            <a:spLocks noGrp="1"/>
          </p:cNvSpPr>
          <p:nvPr>
            <p:ph idx="1"/>
          </p:nvPr>
        </p:nvSpPr>
        <p:spPr>
          <a:xfrm>
            <a:off x="2286000" y="1600200"/>
            <a:ext cx="6400800" cy="3048000"/>
          </a:xfrm>
        </p:spPr>
        <p:txBody>
          <a:bodyPr>
            <a:noAutofit/>
          </a:bodyPr>
          <a:lstStyle/>
          <a:p>
            <a:pPr marL="0" indent="0">
              <a:lnSpc>
                <a:spcPct val="110000"/>
              </a:lnSpc>
              <a:buNone/>
            </a:pPr>
            <a:r>
              <a:rPr lang="en-US" dirty="0" smtClean="0"/>
              <a:t>For a video testimonial on how proper lymphedema therapy changed a patient’s condition after many failed attempts to receive proper lymphedema therapy, watch:</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val="0"/>
              </a:ext>
            </a:extLst>
          </a:blip>
          <a:srcRect l="26750" t="1215" r="13005" b="321"/>
          <a:stretch/>
        </p:blipFill>
        <p:spPr>
          <a:xfrm>
            <a:off x="381000" y="1752600"/>
            <a:ext cx="1693985" cy="2133600"/>
          </a:xfrm>
          <a:prstGeom prst="rect">
            <a:avLst/>
          </a:prstGeom>
          <a:ln>
            <a:solidFill>
              <a:schemeClr val="tx1"/>
            </a:solidFill>
          </a:ln>
        </p:spPr>
      </p:pic>
      <p:sp>
        <p:nvSpPr>
          <p:cNvPr id="6" name="Content Placeholder 2"/>
          <p:cNvSpPr txBox="1">
            <a:spLocks/>
          </p:cNvSpPr>
          <p:nvPr/>
        </p:nvSpPr>
        <p:spPr>
          <a:xfrm>
            <a:off x="457200" y="4495800"/>
            <a:ext cx="8229600" cy="1219200"/>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200"/>
              </a:spcAft>
              <a:buFontTx/>
              <a:buNone/>
              <a:defRPr sz="2800" kern="1200">
                <a:solidFill>
                  <a:srgbClr val="002E69"/>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Tx/>
              <a:buNone/>
              <a:defRPr sz="280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solidFill>
                <a:latin typeface="+mn-lt"/>
                <a:ea typeface="+mn-ea"/>
                <a:cs typeface="+mn-cs"/>
              </a:defRPr>
            </a:lvl4pPr>
            <a:lvl5pPr marL="1828800" indent="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dirty="0" smtClean="0"/>
              <a:t>Michele’s </a:t>
            </a:r>
            <a:r>
              <a:rPr lang="en-US" dirty="0"/>
              <a:t>Story: Finding Effective </a:t>
            </a:r>
            <a:r>
              <a:rPr lang="en-US" dirty="0" smtClean="0"/>
              <a:t>CDT </a:t>
            </a:r>
            <a:endParaRPr lang="en-US" dirty="0"/>
          </a:p>
          <a:p>
            <a:pPr algn="ctr"/>
            <a:r>
              <a:rPr lang="en-US" dirty="0" smtClean="0"/>
              <a:t>klosetraining.com/resources/</a:t>
            </a:r>
            <a:r>
              <a:rPr lang="en-US" dirty="0" err="1" smtClean="0"/>
              <a:t>klose</a:t>
            </a:r>
            <a:r>
              <a:rPr lang="en-US" dirty="0" smtClean="0"/>
              <a:t>-videos</a:t>
            </a:r>
            <a:endParaRPr lang="en-US" dirty="0"/>
          </a:p>
        </p:txBody>
      </p:sp>
    </p:spTree>
    <p:extLst>
      <p:ext uri="{BB962C8B-B14F-4D97-AF65-F5344CB8AC3E}">
        <p14:creationId xmlns:p14="http://schemas.microsoft.com/office/powerpoint/2010/main" val="15235803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3810000"/>
            <a:ext cx="8686800" cy="1828800"/>
          </a:xfrm>
        </p:spPr>
        <p:txBody>
          <a:bodyPr>
            <a:noAutofit/>
          </a:bodyPr>
          <a:lstStyle/>
          <a:p>
            <a:pPr marL="0" indent="0">
              <a:buNone/>
            </a:pPr>
            <a:r>
              <a:rPr lang="en-US" dirty="0" smtClean="0"/>
              <a:t>Patients need to check the credentials and experience of the therapist!</a:t>
            </a:r>
          </a:p>
          <a:p>
            <a:pPr marL="0" indent="0">
              <a:spcAft>
                <a:spcPts val="0"/>
              </a:spcAft>
              <a:buNone/>
            </a:pPr>
            <a:r>
              <a:rPr lang="en-US" dirty="0" smtClean="0"/>
              <a:t>What  is included in their lymphedema program?</a:t>
            </a:r>
          </a:p>
          <a:p>
            <a:endParaRPr lang="en-US" sz="3600" dirty="0" smtClean="0">
              <a:latin typeface="Comic Sans MS" panose="030F0702030302020204" pitchFamily="66" charset="0"/>
            </a:endParaRPr>
          </a:p>
        </p:txBody>
      </p:sp>
      <p:pic>
        <p:nvPicPr>
          <p:cNvPr id="1030" name="Picture 6" descr="Image result for kicking the tires"/>
          <p:cNvPicPr>
            <a:picLocks noChangeAspect="1" noChangeArrowheads="1"/>
          </p:cNvPicPr>
          <p:nvPr/>
        </p:nvPicPr>
        <p:blipFill rotWithShape="1">
          <a:blip r:embed="rId3">
            <a:extLst>
              <a:ext uri="{28A0092B-C50C-407E-A947-70E740481C1C}">
                <a14:useLocalDpi xmlns:a14="http://schemas.microsoft.com/office/drawing/2010/main" val="0"/>
              </a:ext>
            </a:extLst>
          </a:blip>
          <a:srcRect l="18577" t="5500" r="4918" b="11500"/>
          <a:stretch/>
        </p:blipFill>
        <p:spPr bwMode="auto">
          <a:xfrm>
            <a:off x="2676525" y="1219200"/>
            <a:ext cx="3429000" cy="2131887"/>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38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4175" y="1219200"/>
            <a:ext cx="8607425" cy="5105400"/>
          </a:xfrm>
        </p:spPr>
        <p:txBody>
          <a:bodyPr/>
          <a:lstStyle/>
          <a:p>
            <a:pPr marL="0" indent="0">
              <a:lnSpc>
                <a:spcPct val="105000"/>
              </a:lnSpc>
              <a:spcAft>
                <a:spcPts val="2000"/>
              </a:spcAft>
            </a:pPr>
            <a:r>
              <a:rPr lang="en-US" dirty="0" smtClean="0"/>
              <a:t>Lymphedema affects ~3-5 million Americans, more than the following diseases COMBINED, yet ignorance within the medical field is rampant.</a:t>
            </a:r>
            <a:endParaRPr lang="en-US" dirty="0"/>
          </a:p>
          <a:p>
            <a:pPr marL="685800" indent="-228600">
              <a:buFont typeface="Arial" panose="020B0604020202020204" pitchFamily="34" charset="0"/>
              <a:buChar char="•"/>
            </a:pPr>
            <a:r>
              <a:rPr lang="en-US" dirty="0"/>
              <a:t>Parkinson's (1,000,000</a:t>
            </a:r>
            <a:r>
              <a:rPr lang="en-US" dirty="0" smtClean="0"/>
              <a:t>)</a:t>
            </a:r>
          </a:p>
          <a:p>
            <a:pPr marL="685800" indent="-228600">
              <a:buFont typeface="Arial" panose="020B0604020202020204" pitchFamily="34" charset="0"/>
              <a:buChar char="•"/>
            </a:pPr>
            <a:r>
              <a:rPr lang="en-US" dirty="0" smtClean="0"/>
              <a:t>Multiple sclerosis (400,000)</a:t>
            </a:r>
          </a:p>
          <a:p>
            <a:pPr marL="685800" indent="-228600">
              <a:buFont typeface="Arial" panose="020B0604020202020204" pitchFamily="34" charset="0"/>
              <a:buChar char="•"/>
            </a:pPr>
            <a:r>
              <a:rPr lang="en-US" dirty="0" smtClean="0"/>
              <a:t>Muscular dystrophy </a:t>
            </a:r>
            <a:r>
              <a:rPr lang="en-US" dirty="0"/>
              <a:t>(250,000)</a:t>
            </a:r>
          </a:p>
          <a:p>
            <a:pPr marL="685800" indent="-228600">
              <a:buFont typeface="Arial" panose="020B0604020202020204" pitchFamily="34" charset="0"/>
              <a:buChar char="•"/>
            </a:pPr>
            <a:r>
              <a:rPr lang="en-US" dirty="0" smtClean="0"/>
              <a:t>Cystic fibrosis (30,000)</a:t>
            </a:r>
          </a:p>
          <a:p>
            <a:pPr marL="685800" indent="-228600">
              <a:buFont typeface="Arial" panose="020B0604020202020204" pitchFamily="34" charset="0"/>
              <a:buChar char="•"/>
            </a:pPr>
            <a:r>
              <a:rPr lang="en-US" dirty="0"/>
              <a:t>ALS </a:t>
            </a:r>
            <a:r>
              <a:rPr lang="en-US" dirty="0" smtClean="0"/>
              <a:t>(30,000</a:t>
            </a:r>
            <a:r>
              <a:rPr lang="en-US" dirty="0"/>
              <a:t>)</a:t>
            </a:r>
          </a:p>
          <a:p>
            <a:r>
              <a:rPr lang="en-US" dirty="0" smtClean="0">
                <a:latin typeface="Calibri" panose="020F0502020204030204" pitchFamily="34" charset="0"/>
              </a:rPr>
              <a:t> </a:t>
            </a:r>
            <a:endParaRPr lang="en-US" dirty="0">
              <a:latin typeface="Calibri" panose="020F0502020204030204" pitchFamily="34" charset="0"/>
            </a:endParaRPr>
          </a:p>
        </p:txBody>
      </p:sp>
      <p:sp>
        <p:nvSpPr>
          <p:cNvPr id="6" name="AutoShape 2" descr="Image result for wh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wh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0042" t="15060" r="9877" b="11040"/>
          <a:stretch/>
        </p:blipFill>
        <p:spPr bwMode="auto">
          <a:xfrm rot="20609727">
            <a:off x="4323588" y="4642382"/>
            <a:ext cx="4480441" cy="1583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xfrm>
            <a:off x="687891" y="182563"/>
            <a:ext cx="7564235" cy="1036637"/>
          </a:xfrm>
        </p:spPr>
        <p:txBody>
          <a:bodyPr>
            <a:noAutofit/>
          </a:bodyPr>
          <a:lstStyle/>
          <a:p>
            <a:pPr fontAlgn="auto">
              <a:spcAft>
                <a:spcPts val="0"/>
              </a:spcAft>
              <a:defRPr/>
            </a:pPr>
            <a:r>
              <a:rPr lang="en-US" dirty="0" smtClean="0">
                <a:solidFill>
                  <a:srgbClr val="23B735"/>
                </a:solidFill>
              </a:rPr>
              <a:t>Challenge #4</a:t>
            </a:r>
            <a:endParaRPr lang="en-US" cap="none" dirty="0">
              <a:solidFill>
                <a:srgbClr val="23B735"/>
              </a:solidFill>
            </a:endParaRPr>
          </a:p>
        </p:txBody>
      </p:sp>
    </p:spTree>
    <p:extLst>
      <p:ext uri="{BB962C8B-B14F-4D97-AF65-F5344CB8AC3E}">
        <p14:creationId xmlns:p14="http://schemas.microsoft.com/office/powerpoint/2010/main" val="194422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p:cTn id="7" dur="500" fill="hold"/>
                                        <p:tgtEl>
                                          <p:spTgt spid="1029"/>
                                        </p:tgtEl>
                                        <p:attrNameLst>
                                          <p:attrName>ppt_w</p:attrName>
                                        </p:attrNameLst>
                                      </p:cBhvr>
                                      <p:tavLst>
                                        <p:tav tm="0">
                                          <p:val>
                                            <p:fltVal val="0"/>
                                          </p:val>
                                        </p:tav>
                                        <p:tav tm="100000">
                                          <p:val>
                                            <p:strVal val="#ppt_w"/>
                                          </p:val>
                                        </p:tav>
                                      </p:tavLst>
                                    </p:anim>
                                    <p:anim calcmode="lin" valueType="num">
                                      <p:cBhvr>
                                        <p:cTn id="8" dur="500" fill="hold"/>
                                        <p:tgtEl>
                                          <p:spTgt spid="1029"/>
                                        </p:tgtEl>
                                        <p:attrNameLst>
                                          <p:attrName>ppt_h</p:attrName>
                                        </p:attrNameLst>
                                      </p:cBhvr>
                                      <p:tavLst>
                                        <p:tav tm="0">
                                          <p:val>
                                            <p:fltVal val="0"/>
                                          </p:val>
                                        </p:tav>
                                        <p:tav tm="100000">
                                          <p:val>
                                            <p:strVal val="#ppt_h"/>
                                          </p:val>
                                        </p:tav>
                                      </p:tavLst>
                                    </p:anim>
                                    <p:animEffect transition="in" filter="fade">
                                      <p:cBhvr>
                                        <p:cTn id="9"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299364" cy="6858000"/>
          </a:xfrm>
          <a:prstGeom prst="rect">
            <a:avLst/>
          </a:prstGeom>
          <a:ln w="6350">
            <a:solidFill>
              <a:srgbClr val="000000"/>
            </a:solidFill>
          </a:ln>
        </p:spPr>
      </p:pic>
      <p:pic>
        <p:nvPicPr>
          <p:cNvPr id="12290" name="Picture 2" descr="Image result for stanley rockson, m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04800"/>
            <a:ext cx="28194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743200"/>
            <a:ext cx="5562600" cy="3815544"/>
          </a:xfrm>
          <a:prstGeom prst="rect">
            <a:avLst/>
          </a:prstGeom>
          <a:noFill/>
          <a:ln w="9525" cap="flat">
            <a:solidFill>
              <a:srgbClr val="000000"/>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accent1"/>
                  </a:outerShdw>
                </a:effectLst>
              </a14:hiddenEffects>
            </a:ext>
          </a:extLst>
        </p:spPr>
      </p:pic>
    </p:spTree>
    <p:extLst>
      <p:ext uri="{BB962C8B-B14F-4D97-AF65-F5344CB8AC3E}">
        <p14:creationId xmlns:p14="http://schemas.microsoft.com/office/powerpoint/2010/main" val="237151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9" r="169" b="29300"/>
          <a:stretch/>
        </p:blipFill>
        <p:spPr>
          <a:xfrm>
            <a:off x="914400" y="137532"/>
            <a:ext cx="7238056" cy="6187068"/>
          </a:xfrm>
          <a:prstGeom prst="rect">
            <a:avLst/>
          </a:prstGeom>
          <a:ln w="9525">
            <a:solidFill>
              <a:schemeClr val="tx2">
                <a:lumMod val="50000"/>
              </a:schemeClr>
            </a:solidFill>
          </a:ln>
        </p:spPr>
      </p:pic>
      <p:pic>
        <p:nvPicPr>
          <p:cNvPr id="1026" name="Picture 2" descr="Image result for LE&amp;RN new and emerging treatm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90383">
            <a:off x="1870466" y="2146772"/>
            <a:ext cx="6493238" cy="36524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230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ese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43000"/>
            <a:ext cx="7086600" cy="47244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0440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685800" y="228600"/>
            <a:ext cx="9144000" cy="1447800"/>
          </a:xfrm>
        </p:spPr>
        <p:txBody>
          <a:bodyPr>
            <a:normAutofit/>
          </a:bodyPr>
          <a:lstStyle/>
          <a:p>
            <a:r>
              <a:rPr lang="en-US" sz="2900" dirty="0" smtClean="0"/>
              <a:t>Patient with Secondary UE Lymphedema</a:t>
            </a:r>
            <a:br>
              <a:rPr lang="en-US" sz="2900" dirty="0" smtClean="0"/>
            </a:br>
            <a:r>
              <a:rPr lang="en-US" sz="2900" dirty="0" smtClean="0"/>
              <a:t> Before and After CDT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495" y="1792224"/>
            <a:ext cx="3084409" cy="4440541"/>
          </a:xfrm>
          <a:prstGeom prst="rect">
            <a:avLst/>
          </a:prstGeom>
          <a:ln>
            <a:noFill/>
          </a:ln>
        </p:spPr>
      </p:pic>
      <p:pic>
        <p:nvPicPr>
          <p:cNvPr id="10" name="ClipArt Placeholder 9"/>
          <p:cNvPicPr>
            <a:picLocks noGrp="1" noChangeAspect="1"/>
          </p:cNvPicPr>
          <p:nvPr>
            <p:ph type="clipArt" sz="half" idx="2"/>
          </p:nvPr>
        </p:nvPicPr>
        <p:blipFill>
          <a:blip r:embed="rId4">
            <a:extLst>
              <a:ext uri="{28A0092B-C50C-407E-A947-70E740481C1C}">
                <a14:useLocalDpi xmlns:a14="http://schemas.microsoft.com/office/drawing/2010/main" val="0"/>
              </a:ext>
            </a:extLst>
          </a:blip>
          <a:stretch>
            <a:fillRect/>
          </a:stretch>
        </p:blipFill>
        <p:spPr>
          <a:xfrm>
            <a:off x="4826292" y="1792224"/>
            <a:ext cx="2958258" cy="4440541"/>
          </a:xfrm>
          <a:ln>
            <a:noFill/>
          </a:ln>
        </p:spPr>
      </p:pic>
    </p:spTree>
    <p:extLst>
      <p:ext uri="{BB962C8B-B14F-4D97-AF65-F5344CB8AC3E}">
        <p14:creationId xmlns:p14="http://schemas.microsoft.com/office/powerpoint/2010/main" val="1079114328"/>
      </p:ext>
    </p:extLst>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70037"/>
            <a:ext cx="8229600" cy="4525963"/>
          </a:xfrm>
        </p:spPr>
        <p:txBody>
          <a:bodyPr>
            <a:normAutofit/>
          </a:bodyPr>
          <a:lstStyle/>
          <a:p>
            <a:pPr algn="ctr"/>
            <a:r>
              <a:rPr lang="en-US" sz="4200" dirty="0" smtClean="0">
                <a:solidFill>
                  <a:schemeClr val="bg1"/>
                </a:solidFill>
                <a:ea typeface="Cambria Math" panose="02040503050406030204" pitchFamily="18" charset="0"/>
              </a:rPr>
              <a:t>The physical, emotional, psychological, psycho-social, and financial impact on patients with lymphedema is largely underestimated!</a:t>
            </a:r>
            <a:endParaRPr lang="en-US" sz="4200" dirty="0">
              <a:solidFill>
                <a:schemeClr val="bg1"/>
              </a:solidFill>
              <a:ea typeface="Cambria Math" panose="02040503050406030204" pitchFamily="18" charset="0"/>
            </a:endParaRPr>
          </a:p>
        </p:txBody>
      </p:sp>
    </p:spTree>
    <p:extLst>
      <p:ext uri="{BB962C8B-B14F-4D97-AF65-F5344CB8AC3E}">
        <p14:creationId xmlns:p14="http://schemas.microsoft.com/office/powerpoint/2010/main" val="185875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200" y="381000"/>
            <a:ext cx="7620000" cy="1143000"/>
          </a:xfrm>
        </p:spPr>
        <p:txBody>
          <a:bodyPr>
            <a:normAutofit/>
          </a:bodyPr>
          <a:lstStyle/>
          <a:p>
            <a:r>
              <a:rPr lang="en-US" sz="2900" dirty="0" smtClean="0"/>
              <a:t>Patient with Secondary UE Lymphedema</a:t>
            </a:r>
            <a:br>
              <a:rPr lang="en-US" sz="2900" dirty="0" smtClean="0"/>
            </a:br>
            <a:r>
              <a:rPr lang="en-US" sz="2900" dirty="0" smtClean="0"/>
              <a:t> Before and After CDT</a:t>
            </a:r>
            <a:endParaRPr lang="en-US" sz="2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519" y="1752600"/>
            <a:ext cx="3180671" cy="4436029"/>
          </a:xfrm>
          <a:prstGeom prst="rect">
            <a:avLst/>
          </a:prstGeom>
          <a:ln>
            <a:solidFill>
              <a:schemeClr val="bg2">
                <a:lumMod val="10000"/>
              </a:schemeClr>
            </a:solidFill>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8096" y="1752621"/>
            <a:ext cx="3215371" cy="4439036"/>
          </a:xfrm>
          <a:prstGeom prst="rect">
            <a:avLst/>
          </a:prstGeom>
          <a:ln>
            <a:solidFill>
              <a:schemeClr val="bg2">
                <a:lumMod val="10000"/>
              </a:schemeClr>
            </a:solidFill>
          </a:ln>
        </p:spPr>
      </p:pic>
    </p:spTree>
    <p:extLst>
      <p:ext uri="{BB962C8B-B14F-4D97-AF65-F5344CB8AC3E}">
        <p14:creationId xmlns:p14="http://schemas.microsoft.com/office/powerpoint/2010/main" val="3531930460"/>
      </p:ext>
    </p:extLst>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304800" y="228600"/>
            <a:ext cx="7086600" cy="1447800"/>
          </a:xfrm>
        </p:spPr>
        <p:txBody>
          <a:bodyPr>
            <a:normAutofit/>
          </a:bodyPr>
          <a:lstStyle/>
          <a:p>
            <a:r>
              <a:rPr lang="en-US" sz="2900" dirty="0" smtClean="0"/>
              <a:t>Patient with Primary LE Lymphedema Before and After CDT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546" y="1726169"/>
            <a:ext cx="3020941" cy="4446031"/>
          </a:xfrm>
          <a:prstGeom prst="rect">
            <a:avLst/>
          </a:prstGeom>
          <a:ln w="3175">
            <a:solidFill>
              <a:schemeClr val="tx1"/>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6415" y="1726169"/>
            <a:ext cx="3020942" cy="4446031"/>
          </a:xfrm>
          <a:prstGeom prst="rect">
            <a:avLst/>
          </a:prstGeom>
          <a:ln w="3175">
            <a:solidFill>
              <a:schemeClr val="tx1"/>
            </a:solidFill>
          </a:ln>
        </p:spPr>
      </p:pic>
    </p:spTree>
    <p:extLst>
      <p:ext uri="{BB962C8B-B14F-4D97-AF65-F5344CB8AC3E}">
        <p14:creationId xmlns:p14="http://schemas.microsoft.com/office/powerpoint/2010/main" val="1527198239"/>
      </p:ext>
    </p:extLst>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28600" y="228600"/>
            <a:ext cx="7391400" cy="1447800"/>
          </a:xfrm>
        </p:spPr>
        <p:txBody>
          <a:bodyPr>
            <a:normAutofit/>
          </a:bodyPr>
          <a:lstStyle/>
          <a:p>
            <a:r>
              <a:rPr lang="en-US" sz="2900" dirty="0" smtClean="0"/>
              <a:t>Patient with Secondary LE Lymphedema Before and After CDT</a:t>
            </a:r>
          </a:p>
        </p:txBody>
      </p:sp>
      <p:pic>
        <p:nvPicPr>
          <p:cNvPr id="63491" name="Picture 6"/>
          <p:cNvPicPr>
            <a:picLocks noGrp="1" noChangeAspect="1" noChangeArrowheads="1"/>
          </p:cNvPicPr>
          <p:nvPr>
            <p:ph type="body" sz="half" idx="1"/>
          </p:nvPr>
        </p:nvPicPr>
        <p:blipFill>
          <a:blip r:embed="rId3">
            <a:extLst>
              <a:ext uri="{28A0092B-C50C-407E-A947-70E740481C1C}">
                <a14:useLocalDpi xmlns:a14="http://schemas.microsoft.com/office/drawing/2010/main" val="0"/>
              </a:ext>
            </a:extLst>
          </a:blip>
          <a:stretch>
            <a:fillRect/>
          </a:stretch>
        </p:blipFill>
        <p:spPr>
          <a:xfrm>
            <a:off x="838200" y="1753206"/>
            <a:ext cx="3581400" cy="4296468"/>
          </a:xfrm>
          <a:noFill/>
          <a:ln>
            <a:noFill/>
          </a:ln>
        </p:spPr>
      </p:pic>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24400" y="1758511"/>
            <a:ext cx="3613958" cy="4291953"/>
          </a:xfrm>
          <a:prstGeom prst="rect">
            <a:avLst/>
          </a:prstGeom>
          <a:noFill/>
          <a:ln w="9525">
            <a:noFill/>
            <a:miter lim="800000"/>
            <a:headEnd/>
            <a:tailEnd/>
          </a:ln>
        </p:spPr>
      </p:pic>
    </p:spTree>
    <p:extLst>
      <p:ext uri="{BB962C8B-B14F-4D97-AF65-F5344CB8AC3E}">
        <p14:creationId xmlns:p14="http://schemas.microsoft.com/office/powerpoint/2010/main" val="1616517258"/>
      </p:ext>
    </p:extLst>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1069538"/>
            <a:ext cx="9144000" cy="1292662"/>
          </a:xfrm>
          <a:prstGeom prst="rect">
            <a:avLst/>
          </a:prstGeom>
        </p:spPr>
        <p:txBody>
          <a:bodyPr wrap="square">
            <a:spAutoFit/>
          </a:bodyPr>
          <a:lstStyle/>
          <a:p>
            <a:pPr algn="ctr"/>
            <a:r>
              <a:rPr lang="en-US" sz="3900" b="1" dirty="0" smtClean="0">
                <a:solidFill>
                  <a:srgbClr val="33CC33"/>
                </a:solidFill>
                <a:latin typeface="Arial" panose="020B0604020202020204" pitchFamily="34" charset="0"/>
                <a:cs typeface="Arial" panose="020B0604020202020204" pitchFamily="34" charset="0"/>
              </a:rPr>
              <a:t>4 Challenges in the </a:t>
            </a:r>
          </a:p>
          <a:p>
            <a:pPr algn="ctr"/>
            <a:r>
              <a:rPr lang="en-US" sz="3900" b="1" dirty="0" smtClean="0">
                <a:solidFill>
                  <a:srgbClr val="33CC33"/>
                </a:solidFill>
                <a:latin typeface="Arial" panose="020B0604020202020204" pitchFamily="34" charset="0"/>
                <a:cs typeface="Arial" panose="020B0604020202020204" pitchFamily="34" charset="0"/>
              </a:rPr>
              <a:t>Treatment of Lymphedema</a:t>
            </a:r>
            <a:endParaRPr lang="en-US" sz="3900" b="1" dirty="0">
              <a:solidFill>
                <a:srgbClr val="33CC33"/>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304800" y="2819400"/>
            <a:ext cx="8534400" cy="2590800"/>
          </a:xfrm>
        </p:spPr>
        <p:txBody>
          <a:bodyPr>
            <a:normAutofit/>
          </a:bodyPr>
          <a:lstStyle/>
          <a:p>
            <a:pPr marL="400050" indent="-400050"/>
            <a:r>
              <a:rPr lang="en-US" sz="2700" dirty="0" smtClean="0"/>
              <a:t>1.	The chronic and progressive nature of lymphedema.</a:t>
            </a:r>
          </a:p>
          <a:p>
            <a:pPr marL="461963" indent="-461963">
              <a:tabLst>
                <a:tab pos="404813" algn="l"/>
              </a:tabLst>
            </a:pPr>
            <a:r>
              <a:rPr lang="en-US" sz="2700" dirty="0" smtClean="0"/>
              <a:t>2.	Treatment </a:t>
            </a:r>
            <a:r>
              <a:rPr lang="en-US" sz="2700" dirty="0"/>
              <a:t>options for patients with </a:t>
            </a:r>
            <a:r>
              <a:rPr lang="en-US" sz="2700" dirty="0" smtClean="0"/>
              <a:t>lymphedema.</a:t>
            </a:r>
            <a:endParaRPr lang="en-US" sz="2700" dirty="0"/>
          </a:p>
          <a:p>
            <a:pPr marL="461963" indent="-461963">
              <a:tabLst>
                <a:tab pos="400050" algn="l"/>
              </a:tabLst>
            </a:pPr>
            <a:r>
              <a:rPr lang="en-US" sz="2700" dirty="0" smtClean="0"/>
              <a:t>3.	Various </a:t>
            </a:r>
            <a:r>
              <a:rPr lang="en-US" sz="2700" dirty="0"/>
              <a:t>stages of </a:t>
            </a:r>
            <a:r>
              <a:rPr lang="en-US" sz="2700" dirty="0" smtClean="0"/>
              <a:t>lymphedema.</a:t>
            </a:r>
            <a:endParaRPr lang="en-US" sz="2700" dirty="0"/>
          </a:p>
          <a:p>
            <a:pPr marL="461963" indent="-461963">
              <a:tabLst>
                <a:tab pos="457200" algn="l"/>
              </a:tabLst>
            </a:pPr>
            <a:r>
              <a:rPr lang="en-US" sz="2700" dirty="0" smtClean="0"/>
              <a:t>4. 	Poorly </a:t>
            </a:r>
            <a:r>
              <a:rPr lang="en-US" sz="2700" dirty="0"/>
              <a:t>understood by medical </a:t>
            </a:r>
            <a:r>
              <a:rPr lang="en-US" sz="2700" dirty="0" smtClean="0"/>
              <a:t>professionals.</a:t>
            </a:r>
            <a:endParaRPr lang="en-US" sz="2700" dirty="0"/>
          </a:p>
        </p:txBody>
      </p:sp>
    </p:spTree>
    <p:extLst>
      <p:ext uri="{BB962C8B-B14F-4D97-AF65-F5344CB8AC3E}">
        <p14:creationId xmlns:p14="http://schemas.microsoft.com/office/powerpoint/2010/main" val="305072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own Arrow 20"/>
          <p:cNvSpPr/>
          <p:nvPr/>
        </p:nvSpPr>
        <p:spPr>
          <a:xfrm>
            <a:off x="3429000" y="5586984"/>
            <a:ext cx="320040" cy="201168"/>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287" y="60702"/>
            <a:ext cx="7086600" cy="1143000"/>
          </a:xfrm>
        </p:spPr>
        <p:txBody>
          <a:bodyPr>
            <a:normAutofit/>
          </a:bodyPr>
          <a:lstStyle/>
          <a:p>
            <a:r>
              <a:rPr lang="en-US" sz="3600" dirty="0" smtClean="0">
                <a:solidFill>
                  <a:srgbClr val="C00000"/>
                </a:solidFill>
              </a:rPr>
              <a:t>Lymphedema</a:t>
            </a:r>
            <a:endParaRPr lang="en-US" sz="3600" cap="none" dirty="0">
              <a:solidFill>
                <a:srgbClr val="C00000"/>
              </a:solidFill>
            </a:endParaRPr>
          </a:p>
        </p:txBody>
      </p:sp>
      <p:sp>
        <p:nvSpPr>
          <p:cNvPr id="7" name="Content Placeholder 2"/>
          <p:cNvSpPr txBox="1">
            <a:spLocks/>
          </p:cNvSpPr>
          <p:nvPr/>
        </p:nvSpPr>
        <p:spPr>
          <a:xfrm>
            <a:off x="901300" y="1219200"/>
            <a:ext cx="5457701" cy="5257800"/>
          </a:xfrm>
          <a:prstGeom prst="rect">
            <a:avLst/>
          </a:prstGeom>
        </p:spPr>
        <p:txBody>
          <a:bodyPr vert="horz" lIns="91440" tIns="45720" rIns="91440" bIns="45720" rtlCol="0">
            <a:normAutofit fontScale="92500" lnSpcReduction="10000"/>
          </a:bodyPr>
          <a:lstStyle>
            <a:lvl1pPr marL="225425" indent="-225425" algn="l" defTabSz="914400" rtl="0" eaLnBrk="1" latinLnBrk="0" hangingPunct="1">
              <a:lnSpc>
                <a:spcPct val="113000"/>
              </a:lnSpc>
              <a:spcBef>
                <a:spcPts val="0"/>
              </a:spcBef>
              <a:spcAft>
                <a:spcPts val="1200"/>
              </a:spcAft>
              <a:buFontTx/>
              <a:buNone/>
              <a:defRPr sz="3000" kern="1200">
                <a:solidFill>
                  <a:schemeClr val="tx2">
                    <a:lumMod val="50000"/>
                  </a:schemeClr>
                </a:solidFill>
                <a:latin typeface="Cambria" pitchFamily="18" charset="0"/>
                <a:ea typeface="+mn-ea"/>
                <a:cs typeface="+mn-cs"/>
              </a:defRPr>
            </a:lvl1pPr>
            <a:lvl2pPr marL="623888" indent="-166688" algn="l" defTabSz="914400" rtl="0" eaLnBrk="1" latinLnBrk="0" hangingPunct="1">
              <a:lnSpc>
                <a:spcPct val="113000"/>
              </a:lnSpc>
              <a:spcBef>
                <a:spcPts val="0"/>
              </a:spcBef>
              <a:spcAft>
                <a:spcPts val="1200"/>
              </a:spcAft>
              <a:buClr>
                <a:schemeClr val="tx2">
                  <a:lumMod val="50000"/>
                </a:schemeClr>
              </a:buClr>
              <a:buSzPct val="80000"/>
              <a:buFont typeface="Wingdings" pitchFamily="2" charset="2"/>
              <a:buChar char="§"/>
              <a:defRPr sz="3000" kern="1200">
                <a:solidFill>
                  <a:schemeClr val="tx2">
                    <a:lumMod val="50000"/>
                  </a:schemeClr>
                </a:solidFill>
                <a:latin typeface="Cambria"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1800"/>
              </a:spcAft>
            </a:pPr>
            <a:r>
              <a:rPr lang="en-US" dirty="0" smtClean="0">
                <a:solidFill>
                  <a:srgbClr val="1F497D">
                    <a:lumMod val="50000"/>
                  </a:srgbClr>
                </a:solidFill>
                <a:latin typeface="Arial" panose="020B0604020202020204" pitchFamily="34" charset="0"/>
                <a:cs typeface="Arial" panose="020B0604020202020204" pitchFamily="34" charset="0"/>
              </a:rPr>
              <a:t>Lymphatic impairment</a:t>
            </a:r>
          </a:p>
          <a:p>
            <a:pPr marL="0" indent="0" algn="ctr">
              <a:spcAft>
                <a:spcPts val="1800"/>
              </a:spcAft>
            </a:pPr>
            <a:r>
              <a:rPr lang="en-US" dirty="0" smtClean="0">
                <a:solidFill>
                  <a:srgbClr val="1F497D">
                    <a:lumMod val="50000"/>
                  </a:srgbClr>
                </a:solidFill>
                <a:latin typeface="Arial" panose="020B0604020202020204" pitchFamily="34" charset="0"/>
                <a:cs typeface="Arial" panose="020B0604020202020204" pitchFamily="34" charset="0"/>
              </a:rPr>
              <a:t>Protein-rich fluid</a:t>
            </a:r>
            <a:r>
              <a:rPr lang="en-US" sz="1400" dirty="0">
                <a:solidFill>
                  <a:srgbClr val="1F497D">
                    <a:lumMod val="50000"/>
                  </a:srgbClr>
                </a:solidFill>
                <a:latin typeface="Arial" panose="020B0604020202020204" pitchFamily="34" charset="0"/>
                <a:cs typeface="Arial" panose="020B0604020202020204" pitchFamily="34" charset="0"/>
              </a:rPr>
              <a:t/>
            </a:r>
            <a:br>
              <a:rPr lang="en-US" sz="1400" dirty="0">
                <a:solidFill>
                  <a:srgbClr val="1F497D">
                    <a:lumMod val="50000"/>
                  </a:srgbClr>
                </a:solidFill>
                <a:latin typeface="Arial" panose="020B0604020202020204" pitchFamily="34" charset="0"/>
                <a:cs typeface="Arial" panose="020B0604020202020204" pitchFamily="34" charset="0"/>
              </a:rPr>
            </a:br>
            <a:r>
              <a:rPr lang="en-US" sz="1400" dirty="0" smtClean="0">
                <a:solidFill>
                  <a:srgbClr val="1F497D">
                    <a:lumMod val="50000"/>
                  </a:srgbClr>
                </a:solidFill>
                <a:latin typeface="Arial" panose="020B0604020202020204" pitchFamily="34" charset="0"/>
                <a:cs typeface="Arial" panose="020B0604020202020204" pitchFamily="34" charset="0"/>
              </a:rPr>
              <a:t/>
            </a:r>
            <a:br>
              <a:rPr lang="en-US" sz="1400" dirty="0" smtClean="0">
                <a:solidFill>
                  <a:srgbClr val="1F497D">
                    <a:lumMod val="50000"/>
                  </a:srgbClr>
                </a:solidFill>
                <a:latin typeface="Arial" panose="020B0604020202020204" pitchFamily="34" charset="0"/>
                <a:cs typeface="Arial" panose="020B0604020202020204" pitchFamily="34" charset="0"/>
              </a:rPr>
            </a:br>
            <a:r>
              <a:rPr lang="en-US" dirty="0" smtClean="0">
                <a:solidFill>
                  <a:srgbClr val="1F497D">
                    <a:lumMod val="50000"/>
                  </a:srgbClr>
                </a:solidFill>
                <a:latin typeface="Arial" panose="020B0604020202020204" pitchFamily="34" charset="0"/>
                <a:cs typeface="Arial" panose="020B0604020202020204" pitchFamily="34" charset="0"/>
              </a:rPr>
              <a:t>Chronic inflammation</a:t>
            </a:r>
            <a:r>
              <a:rPr lang="en-US" sz="1400" dirty="0" smtClean="0">
                <a:solidFill>
                  <a:srgbClr val="1F497D">
                    <a:lumMod val="50000"/>
                  </a:srgbClr>
                </a:solidFill>
                <a:latin typeface="Arial" panose="020B0604020202020204" pitchFamily="34" charset="0"/>
                <a:cs typeface="Arial" panose="020B0604020202020204" pitchFamily="34" charset="0"/>
              </a:rPr>
              <a:t/>
            </a:r>
            <a:br>
              <a:rPr lang="en-US" sz="1400" dirty="0" smtClean="0">
                <a:solidFill>
                  <a:srgbClr val="1F497D">
                    <a:lumMod val="50000"/>
                  </a:srgbClr>
                </a:solidFill>
                <a:latin typeface="Arial" panose="020B0604020202020204" pitchFamily="34" charset="0"/>
                <a:cs typeface="Arial" panose="020B0604020202020204" pitchFamily="34" charset="0"/>
              </a:rPr>
            </a:br>
            <a:r>
              <a:rPr lang="en-US" sz="1400" dirty="0" smtClean="0">
                <a:solidFill>
                  <a:srgbClr val="1F497D">
                    <a:lumMod val="50000"/>
                  </a:srgbClr>
                </a:solidFill>
                <a:latin typeface="Arial" panose="020B0604020202020204" pitchFamily="34" charset="0"/>
                <a:cs typeface="Arial" panose="020B0604020202020204" pitchFamily="34" charset="0"/>
              </a:rPr>
              <a:t/>
            </a:r>
            <a:br>
              <a:rPr lang="en-US" sz="1400" dirty="0" smtClean="0">
                <a:solidFill>
                  <a:srgbClr val="1F497D">
                    <a:lumMod val="50000"/>
                  </a:srgbClr>
                </a:solidFill>
                <a:latin typeface="Arial" panose="020B0604020202020204" pitchFamily="34" charset="0"/>
                <a:cs typeface="Arial" panose="020B0604020202020204" pitchFamily="34" charset="0"/>
              </a:rPr>
            </a:br>
            <a:r>
              <a:rPr lang="en-US" dirty="0" smtClean="0">
                <a:solidFill>
                  <a:srgbClr val="1F497D">
                    <a:lumMod val="50000"/>
                  </a:srgbClr>
                </a:solidFill>
                <a:latin typeface="Arial" panose="020B0604020202020204" pitchFamily="34" charset="0"/>
                <a:cs typeface="Arial" panose="020B0604020202020204" pitchFamily="34" charset="0"/>
              </a:rPr>
              <a:t>Fibrosis (connective tissue)</a:t>
            </a:r>
            <a:r>
              <a:rPr lang="en-US" sz="1400" dirty="0" smtClean="0">
                <a:solidFill>
                  <a:srgbClr val="1F497D">
                    <a:lumMod val="50000"/>
                  </a:srgbClr>
                </a:solidFill>
                <a:latin typeface="Arial" panose="020B0604020202020204" pitchFamily="34" charset="0"/>
                <a:cs typeface="Arial" panose="020B0604020202020204" pitchFamily="34" charset="0"/>
              </a:rPr>
              <a:t/>
            </a:r>
            <a:br>
              <a:rPr lang="en-US" sz="1400" dirty="0" smtClean="0">
                <a:solidFill>
                  <a:srgbClr val="1F497D">
                    <a:lumMod val="50000"/>
                  </a:srgbClr>
                </a:solidFill>
                <a:latin typeface="Arial" panose="020B0604020202020204" pitchFamily="34" charset="0"/>
                <a:cs typeface="Arial" panose="020B0604020202020204" pitchFamily="34" charset="0"/>
              </a:rPr>
            </a:br>
            <a:r>
              <a:rPr lang="en-US" sz="1400" dirty="0" smtClean="0">
                <a:solidFill>
                  <a:srgbClr val="1F497D">
                    <a:lumMod val="50000"/>
                  </a:srgbClr>
                </a:solidFill>
                <a:latin typeface="Arial" panose="020B0604020202020204" pitchFamily="34" charset="0"/>
                <a:cs typeface="Arial" panose="020B0604020202020204" pitchFamily="34" charset="0"/>
              </a:rPr>
              <a:t/>
            </a:r>
            <a:br>
              <a:rPr lang="en-US" sz="1400" dirty="0" smtClean="0">
                <a:solidFill>
                  <a:srgbClr val="1F497D">
                    <a:lumMod val="50000"/>
                  </a:srgbClr>
                </a:solidFill>
                <a:latin typeface="Arial" panose="020B0604020202020204" pitchFamily="34" charset="0"/>
                <a:cs typeface="Arial" panose="020B0604020202020204" pitchFamily="34" charset="0"/>
              </a:rPr>
            </a:br>
            <a:r>
              <a:rPr lang="en-US" dirty="0" smtClean="0">
                <a:solidFill>
                  <a:srgbClr val="1F497D">
                    <a:lumMod val="50000"/>
                  </a:srgbClr>
                </a:solidFill>
                <a:latin typeface="Arial" panose="020B0604020202020204" pitchFamily="34" charset="0"/>
                <a:cs typeface="Arial" panose="020B0604020202020204" pitchFamily="34" charset="0"/>
              </a:rPr>
              <a:t>Fat deposition</a:t>
            </a:r>
            <a:r>
              <a:rPr lang="en-US" sz="1400" dirty="0" smtClean="0">
                <a:solidFill>
                  <a:srgbClr val="1F497D">
                    <a:lumMod val="50000"/>
                  </a:srgbClr>
                </a:solidFill>
                <a:latin typeface="Arial" panose="020B0604020202020204" pitchFamily="34" charset="0"/>
                <a:cs typeface="Arial" panose="020B0604020202020204" pitchFamily="34" charset="0"/>
              </a:rPr>
              <a:t/>
            </a:r>
            <a:br>
              <a:rPr lang="en-US" sz="1400" dirty="0" smtClean="0">
                <a:solidFill>
                  <a:srgbClr val="1F497D">
                    <a:lumMod val="50000"/>
                  </a:srgbClr>
                </a:solidFill>
                <a:latin typeface="Arial" panose="020B0604020202020204" pitchFamily="34" charset="0"/>
                <a:cs typeface="Arial" panose="020B0604020202020204" pitchFamily="34" charset="0"/>
              </a:rPr>
            </a:br>
            <a:r>
              <a:rPr lang="en-US" sz="1400" dirty="0" smtClean="0">
                <a:solidFill>
                  <a:srgbClr val="1F497D">
                    <a:lumMod val="50000"/>
                  </a:srgbClr>
                </a:solidFill>
                <a:latin typeface="Arial" panose="020B0604020202020204" pitchFamily="34" charset="0"/>
                <a:cs typeface="Arial" panose="020B0604020202020204" pitchFamily="34" charset="0"/>
              </a:rPr>
              <a:t/>
            </a:r>
            <a:br>
              <a:rPr lang="en-US" sz="1400" dirty="0" smtClean="0">
                <a:solidFill>
                  <a:srgbClr val="1F497D">
                    <a:lumMod val="50000"/>
                  </a:srgbClr>
                </a:solidFill>
                <a:latin typeface="Arial" panose="020B0604020202020204" pitchFamily="34" charset="0"/>
                <a:cs typeface="Arial" panose="020B0604020202020204" pitchFamily="34" charset="0"/>
              </a:rPr>
            </a:br>
            <a:r>
              <a:rPr lang="en-US" dirty="0" smtClean="0">
                <a:solidFill>
                  <a:srgbClr val="1F497D">
                    <a:lumMod val="50000"/>
                  </a:srgbClr>
                </a:solidFill>
                <a:latin typeface="Arial" panose="020B0604020202020204" pitchFamily="34" charset="0"/>
                <a:cs typeface="Arial" panose="020B0604020202020204" pitchFamily="34" charset="0"/>
              </a:rPr>
              <a:t>More </a:t>
            </a:r>
            <a:r>
              <a:rPr lang="en-US" dirty="0">
                <a:solidFill>
                  <a:srgbClr val="1F497D">
                    <a:lumMod val="50000"/>
                  </a:srgbClr>
                </a:solidFill>
                <a:latin typeface="Arial" panose="020B0604020202020204" pitchFamily="34" charset="0"/>
                <a:cs typeface="Arial" panose="020B0604020202020204" pitchFamily="34" charset="0"/>
              </a:rPr>
              <a:t>l</a:t>
            </a:r>
            <a:r>
              <a:rPr lang="en-US" dirty="0" smtClean="0">
                <a:solidFill>
                  <a:srgbClr val="1F497D">
                    <a:lumMod val="50000"/>
                  </a:srgbClr>
                </a:solidFill>
                <a:latin typeface="Arial" panose="020B0604020202020204" pitchFamily="34" charset="0"/>
                <a:cs typeface="Arial" panose="020B0604020202020204" pitchFamily="34" charset="0"/>
              </a:rPr>
              <a:t>ymphatic impairment</a:t>
            </a:r>
            <a:r>
              <a:rPr lang="en-US" sz="1400" dirty="0">
                <a:solidFill>
                  <a:srgbClr val="1F497D">
                    <a:lumMod val="50000"/>
                  </a:srgbClr>
                </a:solidFill>
                <a:latin typeface="Arial" panose="020B0604020202020204" pitchFamily="34" charset="0"/>
                <a:cs typeface="Arial" panose="020B0604020202020204" pitchFamily="34" charset="0"/>
              </a:rPr>
              <a:t/>
            </a:r>
            <a:br>
              <a:rPr lang="en-US" sz="1400" dirty="0">
                <a:solidFill>
                  <a:srgbClr val="1F497D">
                    <a:lumMod val="50000"/>
                  </a:srgbClr>
                </a:solidFill>
                <a:latin typeface="Arial" panose="020B0604020202020204" pitchFamily="34" charset="0"/>
                <a:cs typeface="Arial" panose="020B0604020202020204" pitchFamily="34" charset="0"/>
              </a:rPr>
            </a:br>
            <a:r>
              <a:rPr lang="en-US" sz="1400" dirty="0" smtClean="0">
                <a:solidFill>
                  <a:srgbClr val="1F497D">
                    <a:lumMod val="50000"/>
                  </a:srgbClr>
                </a:solidFill>
                <a:latin typeface="Arial" panose="020B0604020202020204" pitchFamily="34" charset="0"/>
                <a:cs typeface="Arial" panose="020B0604020202020204" pitchFamily="34" charset="0"/>
              </a:rPr>
              <a:t/>
            </a:r>
            <a:br>
              <a:rPr lang="en-US" sz="1400" dirty="0" smtClean="0">
                <a:solidFill>
                  <a:srgbClr val="1F497D">
                    <a:lumMod val="50000"/>
                  </a:srgbClr>
                </a:solidFill>
                <a:latin typeface="Arial" panose="020B0604020202020204" pitchFamily="34" charset="0"/>
                <a:cs typeface="Arial" panose="020B0604020202020204" pitchFamily="34" charset="0"/>
              </a:rPr>
            </a:br>
            <a:r>
              <a:rPr lang="en-US" dirty="0" smtClean="0">
                <a:solidFill>
                  <a:srgbClr val="1F497D">
                    <a:lumMod val="50000"/>
                  </a:srgbClr>
                </a:solidFill>
                <a:latin typeface="Arial" panose="020B0604020202020204" pitchFamily="34" charset="0"/>
                <a:cs typeface="Arial" panose="020B0604020202020204" pitchFamily="34" charset="0"/>
              </a:rPr>
              <a:t>Skin changes</a:t>
            </a:r>
            <a:r>
              <a:rPr lang="en-US" sz="1400" dirty="0" smtClean="0">
                <a:solidFill>
                  <a:srgbClr val="1F497D">
                    <a:lumMod val="50000"/>
                  </a:srgbClr>
                </a:solidFill>
                <a:latin typeface="Arial" panose="020B0604020202020204" pitchFamily="34" charset="0"/>
                <a:cs typeface="Arial" panose="020B0604020202020204" pitchFamily="34" charset="0"/>
              </a:rPr>
              <a:t/>
            </a:r>
            <a:br>
              <a:rPr lang="en-US" sz="1400" dirty="0" smtClean="0">
                <a:solidFill>
                  <a:srgbClr val="1F497D">
                    <a:lumMod val="50000"/>
                  </a:srgbClr>
                </a:solidFill>
                <a:latin typeface="Arial" panose="020B0604020202020204" pitchFamily="34" charset="0"/>
                <a:cs typeface="Arial" panose="020B0604020202020204" pitchFamily="34" charset="0"/>
              </a:rPr>
            </a:br>
            <a:r>
              <a:rPr lang="en-US" sz="1400" dirty="0" smtClean="0">
                <a:solidFill>
                  <a:srgbClr val="1F497D">
                    <a:lumMod val="50000"/>
                  </a:srgbClr>
                </a:solidFill>
                <a:latin typeface="Arial" panose="020B0604020202020204" pitchFamily="34" charset="0"/>
                <a:cs typeface="Arial" panose="020B0604020202020204" pitchFamily="34" charset="0"/>
              </a:rPr>
              <a:t/>
            </a:r>
            <a:br>
              <a:rPr lang="en-US" sz="1400" dirty="0" smtClean="0">
                <a:solidFill>
                  <a:srgbClr val="1F497D">
                    <a:lumMod val="50000"/>
                  </a:srgbClr>
                </a:solidFill>
                <a:latin typeface="Arial" panose="020B0604020202020204" pitchFamily="34" charset="0"/>
                <a:cs typeface="Arial" panose="020B0604020202020204" pitchFamily="34" charset="0"/>
              </a:rPr>
            </a:br>
            <a:r>
              <a:rPr lang="en-US" dirty="0" smtClean="0">
                <a:solidFill>
                  <a:srgbClr val="1F497D">
                    <a:lumMod val="50000"/>
                  </a:srgbClr>
                </a:solidFill>
                <a:latin typeface="Arial" panose="020B0604020202020204" pitchFamily="34" charset="0"/>
                <a:cs typeface="Arial" panose="020B0604020202020204" pitchFamily="34" charset="0"/>
              </a:rPr>
              <a:t>Infection</a:t>
            </a:r>
          </a:p>
        </p:txBody>
      </p:sp>
      <p:pic>
        <p:nvPicPr>
          <p:cNvPr id="9" name="Picture 2" descr="S:\Video and DVD Projects\Graphics\rainbow-circular-arrow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1" y="2165584"/>
            <a:ext cx="3733800" cy="3733800"/>
          </a:xfrm>
          <a:prstGeom prst="rect">
            <a:avLst/>
          </a:prstGeom>
          <a:noFill/>
          <a:extLst/>
        </p:spPr>
      </p:pic>
      <p:sp>
        <p:nvSpPr>
          <p:cNvPr id="4" name="Down Arrow 3"/>
          <p:cNvSpPr/>
          <p:nvPr/>
        </p:nvSpPr>
        <p:spPr>
          <a:xfrm>
            <a:off x="3435729" y="1778000"/>
            <a:ext cx="320040" cy="201168"/>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Down Arrow 7"/>
          <p:cNvSpPr/>
          <p:nvPr/>
        </p:nvSpPr>
        <p:spPr>
          <a:xfrm>
            <a:off x="3435729" y="4343400"/>
            <a:ext cx="320040" cy="201168"/>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Down Arrow 9"/>
          <p:cNvSpPr/>
          <p:nvPr/>
        </p:nvSpPr>
        <p:spPr>
          <a:xfrm>
            <a:off x="3435729" y="3685032"/>
            <a:ext cx="320040" cy="201168"/>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Down Arrow 10"/>
          <p:cNvSpPr/>
          <p:nvPr/>
        </p:nvSpPr>
        <p:spPr>
          <a:xfrm>
            <a:off x="3435729" y="3075432"/>
            <a:ext cx="320040" cy="201168"/>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Down Arrow 11"/>
          <p:cNvSpPr/>
          <p:nvPr/>
        </p:nvSpPr>
        <p:spPr>
          <a:xfrm>
            <a:off x="3435729" y="2389632"/>
            <a:ext cx="320040" cy="201168"/>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Down Arrow 12"/>
          <p:cNvSpPr/>
          <p:nvPr/>
        </p:nvSpPr>
        <p:spPr>
          <a:xfrm>
            <a:off x="3435729" y="4953000"/>
            <a:ext cx="320040" cy="201168"/>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Curved Right Arrow 4"/>
          <p:cNvSpPr/>
          <p:nvPr/>
        </p:nvSpPr>
        <p:spPr>
          <a:xfrm rot="10068575" flipH="1">
            <a:off x="307921" y="1296811"/>
            <a:ext cx="1269103" cy="5000922"/>
          </a:xfrm>
          <a:prstGeom prst="curvedRightArrow">
            <a:avLst>
              <a:gd name="adj1" fmla="val 25000"/>
              <a:gd name="adj2" fmla="val 50000"/>
              <a:gd name="adj3" fmla="val 1405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 name="Rectangle 2"/>
          <p:cNvSpPr/>
          <p:nvPr/>
        </p:nvSpPr>
        <p:spPr>
          <a:xfrm>
            <a:off x="1514731" y="5551974"/>
            <a:ext cx="4191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1803400" y="4884343"/>
            <a:ext cx="483018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1447798" y="4308390"/>
            <a:ext cx="457200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1496951" y="3640132"/>
            <a:ext cx="481494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1460498" y="3040422"/>
            <a:ext cx="440690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1568449" y="2327190"/>
            <a:ext cx="4191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1829858" y="1752600"/>
            <a:ext cx="4191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1638299" y="1066800"/>
            <a:ext cx="4191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3" name="Picture 2" descr="Histological responses to pharmacotherapy.Tail sections were harvested 16 mm from the base of the tail, stained with hematoxylin/eosin, and examined by light microscopy. (A) Representative histology. Specimens from normal control (NL) mice, sham surgery control (SH) mice, and lymphedema (LY) mice treated with either PBS, ketoprofen (NSAID), or the TNF-α inhibitor sTNFR-1. Untreated LY show hyperkeratosis, epidermal spongiosis and edema, irregularity of the epidermal/dermal junction, elongation of the dermal papillae, and a 2- to 3-fold expansion of tissue between the bone and the epidermis. There are numerous dilated microlymphatics and increased cellularity, including a large infiltration of neutrophils. Treatment with NSAID normalizes these pathological findings whereas treatment with sTNFR-1 exacerbates the pathology. (B) Quantification of epidermal thickness (ET). Changes in ET are expressed as a percentage of the average ET of NL. ET of NSAID-treated lymphedema (LY-NSAID) mice was significantly reduced compared to untreated LY mice (P&lt;0.0005) and were not significantly different than NL or SH control mice. ET of sTNF-R1 treated lymphedema (LY-sTNF-R1) mice was significantly increased compared to untreated LY mice (P&lt;0.05). *P&lt;0.05 vs LY, †P&lt;0.0005 vs LY-NSAID."/>
          <p:cNvPicPr>
            <a:picLocks noChangeAspect="1" noChangeArrowheads="1"/>
          </p:cNvPicPr>
          <p:nvPr/>
        </p:nvPicPr>
        <p:blipFill rotWithShape="1">
          <a:blip r:embed="rId4">
            <a:extLst>
              <a:ext uri="{28A0092B-C50C-407E-A947-70E740481C1C}">
                <a14:useLocalDpi xmlns:a14="http://schemas.microsoft.com/office/drawing/2010/main" val="0"/>
              </a:ext>
            </a:extLst>
          </a:blip>
          <a:srcRect l="45800" t="3104" r="36640" b="62214"/>
          <a:stretch/>
        </p:blipFill>
        <p:spPr bwMode="auto">
          <a:xfrm>
            <a:off x="7381747" y="1981200"/>
            <a:ext cx="1284514" cy="1665514"/>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24" name="Picture 2" descr="Histological responses to pharmacotherapy.Tail sections were harvested 16 mm from the base of the tail, stained with hematoxylin/eosin, and examined by light microscopy. (A) Representative histology. Specimens from normal control (NL) mice, sham surgery control (SH) mice, and lymphedema (LY) mice treated with either PBS, ketoprofen (NSAID), or the TNF-α inhibitor sTNFR-1. Untreated LY show hyperkeratosis, epidermal spongiosis and edema, irregularity of the epidermal/dermal junction, elongation of the dermal papillae, and a 2- to 3-fold expansion of tissue between the bone and the epidermis. There are numerous dilated microlymphatics and increased cellularity, including a large infiltration of neutrophils. Treatment with NSAID normalizes these pathological findings whereas treatment with sTNFR-1 exacerbates the pathology. (B) Quantification of epidermal thickness (ET). Changes in ET are expressed as a percentage of the average ET of NL. ET of NSAID-treated lymphedema (LY-NSAID) mice was significantly reduced compared to untreated LY mice (P&lt;0.0005) and were not significantly different than NL or SH control mice. ET of sTNF-R1 treated lymphedema (LY-sTNF-R1) mice was significantly increased compared to untreated LY mice (P&lt;0.05). *P&lt;0.05 vs LY, †P&lt;0.0005 vs LY-NSAID."/>
          <p:cNvPicPr>
            <a:picLocks noChangeAspect="1" noChangeArrowheads="1"/>
          </p:cNvPicPr>
          <p:nvPr/>
        </p:nvPicPr>
        <p:blipFill rotWithShape="1">
          <a:blip r:embed="rId4">
            <a:extLst>
              <a:ext uri="{28A0092B-C50C-407E-A947-70E740481C1C}">
                <a14:useLocalDpi xmlns:a14="http://schemas.microsoft.com/office/drawing/2010/main" val="0"/>
              </a:ext>
            </a:extLst>
          </a:blip>
          <a:srcRect l="5401" t="3104" r="76651" b="62214"/>
          <a:stretch/>
        </p:blipFill>
        <p:spPr bwMode="auto">
          <a:xfrm>
            <a:off x="5867400" y="1981200"/>
            <a:ext cx="1312960" cy="1665514"/>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1000" contrast="12000"/>
                    </a14:imgEffect>
                  </a14:imgLayer>
                </a14:imgProps>
              </a:ext>
              <a:ext uri="{28A0092B-C50C-407E-A947-70E740481C1C}">
                <a14:useLocalDpi xmlns:a14="http://schemas.microsoft.com/office/drawing/2010/main" val="0"/>
              </a:ext>
            </a:extLst>
          </a:blip>
          <a:srcRect/>
          <a:stretch>
            <a:fillRect/>
          </a:stretch>
        </p:blipFill>
        <p:spPr bwMode="auto">
          <a:xfrm>
            <a:off x="5354539" y="3886200"/>
            <a:ext cx="3332261" cy="2189428"/>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288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2"/>
                                        </p:tgtEl>
                                      </p:cBhvr>
                                    </p:animEffect>
                                    <p:anim calcmode="lin" valueType="num">
                                      <p:cBhvr>
                                        <p:cTn id="7" dur="1000"/>
                                        <p:tgtEl>
                                          <p:spTgt spid="22"/>
                                        </p:tgtEl>
                                        <p:attrNameLst>
                                          <p:attrName>ppt_x</p:attrName>
                                        </p:attrNameLst>
                                      </p:cBhvr>
                                      <p:tavLst>
                                        <p:tav tm="0">
                                          <p:val>
                                            <p:strVal val="ppt_x"/>
                                          </p:val>
                                        </p:tav>
                                        <p:tav tm="100000">
                                          <p:val>
                                            <p:strVal val="ppt_x"/>
                                          </p:val>
                                        </p:tav>
                                      </p:tavLst>
                                    </p:anim>
                                    <p:anim calcmode="lin" valueType="num">
                                      <p:cBhvr>
                                        <p:cTn id="8" dur="1000"/>
                                        <p:tgtEl>
                                          <p:spTgt spid="22"/>
                                        </p:tgtEl>
                                        <p:attrNameLst>
                                          <p:attrName>ppt_y</p:attrName>
                                        </p:attrNameLst>
                                      </p:cBhvr>
                                      <p:tavLst>
                                        <p:tav tm="0">
                                          <p:val>
                                            <p:strVal val="ppt_y"/>
                                          </p:val>
                                        </p:tav>
                                        <p:tav tm="100000">
                                          <p:val>
                                            <p:strVal val="ppt_y+.1"/>
                                          </p:val>
                                        </p:tav>
                                      </p:tavLst>
                                    </p:anim>
                                    <p:set>
                                      <p:cBhvr>
                                        <p:cTn id="9" dur="1" fill="hold">
                                          <p:stCondLst>
                                            <p:cond delay="999"/>
                                          </p:stCondLst>
                                        </p:cTn>
                                        <p:tgtEl>
                                          <p:spTgt spid="2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20"/>
                                        </p:tgtEl>
                                      </p:cBhvr>
                                    </p:animEffect>
                                    <p:anim calcmode="lin" valueType="num">
                                      <p:cBhvr>
                                        <p:cTn id="14" dur="1000"/>
                                        <p:tgtEl>
                                          <p:spTgt spid="20"/>
                                        </p:tgtEl>
                                        <p:attrNameLst>
                                          <p:attrName>ppt_x</p:attrName>
                                        </p:attrNameLst>
                                      </p:cBhvr>
                                      <p:tavLst>
                                        <p:tav tm="0">
                                          <p:val>
                                            <p:strVal val="ppt_x"/>
                                          </p:val>
                                        </p:tav>
                                        <p:tav tm="100000">
                                          <p:val>
                                            <p:strVal val="ppt_x"/>
                                          </p:val>
                                        </p:tav>
                                      </p:tavLst>
                                    </p:anim>
                                    <p:anim calcmode="lin" valueType="num">
                                      <p:cBhvr>
                                        <p:cTn id="15" dur="1000"/>
                                        <p:tgtEl>
                                          <p:spTgt spid="20"/>
                                        </p:tgtEl>
                                        <p:attrNameLst>
                                          <p:attrName>ppt_y</p:attrName>
                                        </p:attrNameLst>
                                      </p:cBhvr>
                                      <p:tavLst>
                                        <p:tav tm="0">
                                          <p:val>
                                            <p:strVal val="ppt_y"/>
                                          </p:val>
                                        </p:tav>
                                        <p:tav tm="100000">
                                          <p:val>
                                            <p:strVal val="ppt_y+.1"/>
                                          </p:val>
                                        </p:tav>
                                      </p:tavLst>
                                    </p:anim>
                                    <p:set>
                                      <p:cBhvr>
                                        <p:cTn id="16" dur="1" fill="hold">
                                          <p:stCondLst>
                                            <p:cond delay="999"/>
                                          </p:stCondLst>
                                        </p:cTn>
                                        <p:tgtEl>
                                          <p:spTgt spid="2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19"/>
                                        </p:tgtEl>
                                      </p:cBhvr>
                                    </p:animEffect>
                                    <p:anim calcmode="lin" valueType="num">
                                      <p:cBhvr>
                                        <p:cTn id="21" dur="1000"/>
                                        <p:tgtEl>
                                          <p:spTgt spid="19"/>
                                        </p:tgtEl>
                                        <p:attrNameLst>
                                          <p:attrName>ppt_x</p:attrName>
                                        </p:attrNameLst>
                                      </p:cBhvr>
                                      <p:tavLst>
                                        <p:tav tm="0">
                                          <p:val>
                                            <p:strVal val="ppt_x"/>
                                          </p:val>
                                        </p:tav>
                                        <p:tav tm="100000">
                                          <p:val>
                                            <p:strVal val="ppt_x"/>
                                          </p:val>
                                        </p:tav>
                                      </p:tavLst>
                                    </p:anim>
                                    <p:anim calcmode="lin" valueType="num">
                                      <p:cBhvr>
                                        <p:cTn id="22" dur="1000"/>
                                        <p:tgtEl>
                                          <p:spTgt spid="19"/>
                                        </p:tgtEl>
                                        <p:attrNameLst>
                                          <p:attrName>ppt_y</p:attrName>
                                        </p:attrNameLst>
                                      </p:cBhvr>
                                      <p:tavLst>
                                        <p:tav tm="0">
                                          <p:val>
                                            <p:strVal val="ppt_y"/>
                                          </p:val>
                                        </p:tav>
                                        <p:tav tm="100000">
                                          <p:val>
                                            <p:strVal val="ppt_y+.1"/>
                                          </p:val>
                                        </p:tav>
                                      </p:tavLst>
                                    </p:anim>
                                    <p:set>
                                      <p:cBhvr>
                                        <p:cTn id="23" dur="1" fill="hold">
                                          <p:stCondLst>
                                            <p:cond delay="999"/>
                                          </p:stCondLst>
                                        </p:cTn>
                                        <p:tgtEl>
                                          <p:spTgt spid="1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18"/>
                                        </p:tgtEl>
                                      </p:cBhvr>
                                    </p:animEffect>
                                    <p:anim calcmode="lin" valueType="num">
                                      <p:cBhvr>
                                        <p:cTn id="28" dur="1000"/>
                                        <p:tgtEl>
                                          <p:spTgt spid="18"/>
                                        </p:tgtEl>
                                        <p:attrNameLst>
                                          <p:attrName>ppt_x</p:attrName>
                                        </p:attrNameLst>
                                      </p:cBhvr>
                                      <p:tavLst>
                                        <p:tav tm="0">
                                          <p:val>
                                            <p:strVal val="ppt_x"/>
                                          </p:val>
                                        </p:tav>
                                        <p:tav tm="100000">
                                          <p:val>
                                            <p:strVal val="ppt_x"/>
                                          </p:val>
                                        </p:tav>
                                      </p:tavLst>
                                    </p:anim>
                                    <p:anim calcmode="lin" valueType="num">
                                      <p:cBhvr>
                                        <p:cTn id="29" dur="1000"/>
                                        <p:tgtEl>
                                          <p:spTgt spid="18"/>
                                        </p:tgtEl>
                                        <p:attrNameLst>
                                          <p:attrName>ppt_y</p:attrName>
                                        </p:attrNameLst>
                                      </p:cBhvr>
                                      <p:tavLst>
                                        <p:tav tm="0">
                                          <p:val>
                                            <p:strVal val="ppt_y"/>
                                          </p:val>
                                        </p:tav>
                                        <p:tav tm="100000">
                                          <p:val>
                                            <p:strVal val="ppt_y+.1"/>
                                          </p:val>
                                        </p:tav>
                                      </p:tavLst>
                                    </p:anim>
                                    <p:set>
                                      <p:cBhvr>
                                        <p:cTn id="30" dur="1" fill="hold">
                                          <p:stCondLst>
                                            <p:cond delay="9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0" nodeType="clickEffect">
                                  <p:stCondLst>
                                    <p:cond delay="0"/>
                                  </p:stCondLst>
                                  <p:childTnLst>
                                    <p:animEffect transition="out" filter="fade">
                                      <p:cBhvr>
                                        <p:cTn id="42" dur="1000"/>
                                        <p:tgtEl>
                                          <p:spTgt spid="17"/>
                                        </p:tgtEl>
                                      </p:cBhvr>
                                    </p:animEffect>
                                    <p:anim calcmode="lin" valueType="num">
                                      <p:cBhvr>
                                        <p:cTn id="43" dur="1000"/>
                                        <p:tgtEl>
                                          <p:spTgt spid="17"/>
                                        </p:tgtEl>
                                        <p:attrNameLst>
                                          <p:attrName>ppt_x</p:attrName>
                                        </p:attrNameLst>
                                      </p:cBhvr>
                                      <p:tavLst>
                                        <p:tav tm="0">
                                          <p:val>
                                            <p:strVal val="ppt_x"/>
                                          </p:val>
                                        </p:tav>
                                        <p:tav tm="100000">
                                          <p:val>
                                            <p:strVal val="ppt_x"/>
                                          </p:val>
                                        </p:tav>
                                      </p:tavLst>
                                    </p:anim>
                                    <p:anim calcmode="lin" valueType="num">
                                      <p:cBhvr>
                                        <p:cTn id="44" dur="1000"/>
                                        <p:tgtEl>
                                          <p:spTgt spid="17"/>
                                        </p:tgtEl>
                                        <p:attrNameLst>
                                          <p:attrName>ppt_y</p:attrName>
                                        </p:attrNameLst>
                                      </p:cBhvr>
                                      <p:tavLst>
                                        <p:tav tm="0">
                                          <p:val>
                                            <p:strVal val="ppt_y"/>
                                          </p:val>
                                        </p:tav>
                                        <p:tav tm="100000">
                                          <p:val>
                                            <p:strVal val="ppt_y+.1"/>
                                          </p:val>
                                        </p:tav>
                                      </p:tavLst>
                                    </p:anim>
                                    <p:set>
                                      <p:cBhvr>
                                        <p:cTn id="45" dur="1" fill="hold">
                                          <p:stCondLst>
                                            <p:cond delay="999"/>
                                          </p:stCondLst>
                                        </p:cTn>
                                        <p:tgtEl>
                                          <p:spTgt spid="1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xit" presetSubtype="0" fill="hold" nodeType="clickEffect">
                                  <p:stCondLst>
                                    <p:cond delay="0"/>
                                  </p:stCondLst>
                                  <p:childTnLst>
                                    <p:animEffect transition="out" filter="fade">
                                      <p:cBhvr>
                                        <p:cTn id="56" dur="1000"/>
                                        <p:tgtEl>
                                          <p:spTgt spid="24"/>
                                        </p:tgtEl>
                                      </p:cBhvr>
                                    </p:animEffect>
                                    <p:anim calcmode="lin" valueType="num">
                                      <p:cBhvr>
                                        <p:cTn id="57" dur="1000"/>
                                        <p:tgtEl>
                                          <p:spTgt spid="24"/>
                                        </p:tgtEl>
                                        <p:attrNameLst>
                                          <p:attrName>ppt_x</p:attrName>
                                        </p:attrNameLst>
                                      </p:cBhvr>
                                      <p:tavLst>
                                        <p:tav tm="0">
                                          <p:val>
                                            <p:strVal val="ppt_x"/>
                                          </p:val>
                                        </p:tav>
                                        <p:tav tm="100000">
                                          <p:val>
                                            <p:strVal val="ppt_x"/>
                                          </p:val>
                                        </p:tav>
                                      </p:tavLst>
                                    </p:anim>
                                    <p:anim calcmode="lin" valueType="num">
                                      <p:cBhvr>
                                        <p:cTn id="58" dur="1000"/>
                                        <p:tgtEl>
                                          <p:spTgt spid="24"/>
                                        </p:tgtEl>
                                        <p:attrNameLst>
                                          <p:attrName>ppt_y</p:attrName>
                                        </p:attrNameLst>
                                      </p:cBhvr>
                                      <p:tavLst>
                                        <p:tav tm="0">
                                          <p:val>
                                            <p:strVal val="ppt_y"/>
                                          </p:val>
                                        </p:tav>
                                        <p:tav tm="100000">
                                          <p:val>
                                            <p:strVal val="ppt_y+.1"/>
                                          </p:val>
                                        </p:tav>
                                      </p:tavLst>
                                    </p:anim>
                                    <p:set>
                                      <p:cBhvr>
                                        <p:cTn id="59" dur="1" fill="hold">
                                          <p:stCondLst>
                                            <p:cond delay="999"/>
                                          </p:stCondLst>
                                        </p:cTn>
                                        <p:tgtEl>
                                          <p:spTgt spid="24"/>
                                        </p:tgtEl>
                                        <p:attrNameLst>
                                          <p:attrName>style.visibility</p:attrName>
                                        </p:attrNameLst>
                                      </p:cBhvr>
                                      <p:to>
                                        <p:strVal val="hidden"/>
                                      </p:to>
                                    </p:set>
                                  </p:childTnLst>
                                </p:cTn>
                              </p:par>
                              <p:par>
                                <p:cTn id="60" presetID="42" presetClass="exit" presetSubtype="0" fill="hold" nodeType="withEffect">
                                  <p:stCondLst>
                                    <p:cond delay="0"/>
                                  </p:stCondLst>
                                  <p:childTnLst>
                                    <p:animEffect transition="out" filter="fade">
                                      <p:cBhvr>
                                        <p:cTn id="61" dur="1000"/>
                                        <p:tgtEl>
                                          <p:spTgt spid="23"/>
                                        </p:tgtEl>
                                      </p:cBhvr>
                                    </p:animEffect>
                                    <p:anim calcmode="lin" valueType="num">
                                      <p:cBhvr>
                                        <p:cTn id="62" dur="1000"/>
                                        <p:tgtEl>
                                          <p:spTgt spid="23"/>
                                        </p:tgtEl>
                                        <p:attrNameLst>
                                          <p:attrName>ppt_x</p:attrName>
                                        </p:attrNameLst>
                                      </p:cBhvr>
                                      <p:tavLst>
                                        <p:tav tm="0">
                                          <p:val>
                                            <p:strVal val="ppt_x"/>
                                          </p:val>
                                        </p:tav>
                                        <p:tav tm="100000">
                                          <p:val>
                                            <p:strVal val="ppt_x"/>
                                          </p:val>
                                        </p:tav>
                                      </p:tavLst>
                                    </p:anim>
                                    <p:anim calcmode="lin" valueType="num">
                                      <p:cBhvr>
                                        <p:cTn id="63" dur="1000"/>
                                        <p:tgtEl>
                                          <p:spTgt spid="23"/>
                                        </p:tgtEl>
                                        <p:attrNameLst>
                                          <p:attrName>ppt_y</p:attrName>
                                        </p:attrNameLst>
                                      </p:cBhvr>
                                      <p:tavLst>
                                        <p:tav tm="0">
                                          <p:val>
                                            <p:strVal val="ppt_y"/>
                                          </p:val>
                                        </p:tav>
                                        <p:tav tm="100000">
                                          <p:val>
                                            <p:strVal val="ppt_y+.1"/>
                                          </p:val>
                                        </p:tav>
                                      </p:tavLst>
                                    </p:anim>
                                    <p:set>
                                      <p:cBhvr>
                                        <p:cTn id="64" dur="1" fill="hold">
                                          <p:stCondLst>
                                            <p:cond delay="999"/>
                                          </p:stCondLst>
                                        </p:cTn>
                                        <p:tgtEl>
                                          <p:spTgt spid="23"/>
                                        </p:tgtEl>
                                        <p:attrNameLst>
                                          <p:attrName>style.visibility</p:attrName>
                                        </p:attrNameLst>
                                      </p:cBhvr>
                                      <p:to>
                                        <p:strVal val="hidden"/>
                                      </p:to>
                                    </p:set>
                                  </p:childTnLst>
                                </p:cTn>
                              </p:par>
                              <p:par>
                                <p:cTn id="65" presetID="42" presetClass="exit" presetSubtype="0" fill="hold" nodeType="withEffect">
                                  <p:stCondLst>
                                    <p:cond delay="0"/>
                                  </p:stCondLst>
                                  <p:childTnLst>
                                    <p:animEffect transition="out" filter="fade">
                                      <p:cBhvr>
                                        <p:cTn id="66" dur="1000"/>
                                        <p:tgtEl>
                                          <p:spTgt spid="25"/>
                                        </p:tgtEl>
                                      </p:cBhvr>
                                    </p:animEffect>
                                    <p:anim calcmode="lin" valueType="num">
                                      <p:cBhvr>
                                        <p:cTn id="67" dur="1000"/>
                                        <p:tgtEl>
                                          <p:spTgt spid="25"/>
                                        </p:tgtEl>
                                        <p:attrNameLst>
                                          <p:attrName>ppt_x</p:attrName>
                                        </p:attrNameLst>
                                      </p:cBhvr>
                                      <p:tavLst>
                                        <p:tav tm="0">
                                          <p:val>
                                            <p:strVal val="ppt_x"/>
                                          </p:val>
                                        </p:tav>
                                        <p:tav tm="100000">
                                          <p:val>
                                            <p:strVal val="ppt_x"/>
                                          </p:val>
                                        </p:tav>
                                      </p:tavLst>
                                    </p:anim>
                                    <p:anim calcmode="lin" valueType="num">
                                      <p:cBhvr>
                                        <p:cTn id="68" dur="1000"/>
                                        <p:tgtEl>
                                          <p:spTgt spid="25"/>
                                        </p:tgtEl>
                                        <p:attrNameLst>
                                          <p:attrName>ppt_y</p:attrName>
                                        </p:attrNameLst>
                                      </p:cBhvr>
                                      <p:tavLst>
                                        <p:tav tm="0">
                                          <p:val>
                                            <p:strVal val="ppt_y"/>
                                          </p:val>
                                        </p:tav>
                                        <p:tav tm="100000">
                                          <p:val>
                                            <p:strVal val="ppt_y+.1"/>
                                          </p:val>
                                        </p:tav>
                                      </p:tavLst>
                                    </p:anim>
                                    <p:set>
                                      <p:cBhvr>
                                        <p:cTn id="69" dur="1" fill="hold">
                                          <p:stCondLst>
                                            <p:cond delay="999"/>
                                          </p:stCondLst>
                                        </p:cTn>
                                        <p:tgtEl>
                                          <p:spTgt spid="25"/>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42" presetClass="exit" presetSubtype="0" fill="hold" grpId="0" nodeType="clickEffect">
                                  <p:stCondLst>
                                    <p:cond delay="0"/>
                                  </p:stCondLst>
                                  <p:childTnLst>
                                    <p:animEffect transition="out" filter="fade">
                                      <p:cBhvr>
                                        <p:cTn id="73" dur="1000"/>
                                        <p:tgtEl>
                                          <p:spTgt spid="16"/>
                                        </p:tgtEl>
                                      </p:cBhvr>
                                    </p:animEffect>
                                    <p:anim calcmode="lin" valueType="num">
                                      <p:cBhvr>
                                        <p:cTn id="74" dur="1000"/>
                                        <p:tgtEl>
                                          <p:spTgt spid="16"/>
                                        </p:tgtEl>
                                        <p:attrNameLst>
                                          <p:attrName>ppt_x</p:attrName>
                                        </p:attrNameLst>
                                      </p:cBhvr>
                                      <p:tavLst>
                                        <p:tav tm="0">
                                          <p:val>
                                            <p:strVal val="ppt_x"/>
                                          </p:val>
                                        </p:tav>
                                        <p:tav tm="100000">
                                          <p:val>
                                            <p:strVal val="ppt_x"/>
                                          </p:val>
                                        </p:tav>
                                      </p:tavLst>
                                    </p:anim>
                                    <p:anim calcmode="lin" valueType="num">
                                      <p:cBhvr>
                                        <p:cTn id="75" dur="1000"/>
                                        <p:tgtEl>
                                          <p:spTgt spid="16"/>
                                        </p:tgtEl>
                                        <p:attrNameLst>
                                          <p:attrName>ppt_y</p:attrName>
                                        </p:attrNameLst>
                                      </p:cBhvr>
                                      <p:tavLst>
                                        <p:tav tm="0">
                                          <p:val>
                                            <p:strVal val="ppt_y"/>
                                          </p:val>
                                        </p:tav>
                                        <p:tav tm="100000">
                                          <p:val>
                                            <p:strVal val="ppt_y+.1"/>
                                          </p:val>
                                        </p:tav>
                                      </p:tavLst>
                                    </p:anim>
                                    <p:set>
                                      <p:cBhvr>
                                        <p:cTn id="76" dur="1" fill="hold">
                                          <p:stCondLst>
                                            <p:cond delay="999"/>
                                          </p:stCondLst>
                                        </p:cTn>
                                        <p:tgtEl>
                                          <p:spTgt spid="1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exit" presetSubtype="0" fill="hold" grpId="0" nodeType="clickEffect">
                                  <p:stCondLst>
                                    <p:cond delay="0"/>
                                  </p:stCondLst>
                                  <p:childTnLst>
                                    <p:animEffect transition="out" filter="fade">
                                      <p:cBhvr>
                                        <p:cTn id="80" dur="1000"/>
                                        <p:tgtEl>
                                          <p:spTgt spid="15"/>
                                        </p:tgtEl>
                                      </p:cBhvr>
                                    </p:animEffect>
                                    <p:anim calcmode="lin" valueType="num">
                                      <p:cBhvr>
                                        <p:cTn id="81" dur="1000"/>
                                        <p:tgtEl>
                                          <p:spTgt spid="15"/>
                                        </p:tgtEl>
                                        <p:attrNameLst>
                                          <p:attrName>ppt_x</p:attrName>
                                        </p:attrNameLst>
                                      </p:cBhvr>
                                      <p:tavLst>
                                        <p:tav tm="0">
                                          <p:val>
                                            <p:strVal val="ppt_x"/>
                                          </p:val>
                                        </p:tav>
                                        <p:tav tm="100000">
                                          <p:val>
                                            <p:strVal val="ppt_x"/>
                                          </p:val>
                                        </p:tav>
                                      </p:tavLst>
                                    </p:anim>
                                    <p:anim calcmode="lin" valueType="num">
                                      <p:cBhvr>
                                        <p:cTn id="82" dur="1000"/>
                                        <p:tgtEl>
                                          <p:spTgt spid="15"/>
                                        </p:tgtEl>
                                        <p:attrNameLst>
                                          <p:attrName>ppt_y</p:attrName>
                                        </p:attrNameLst>
                                      </p:cBhvr>
                                      <p:tavLst>
                                        <p:tav tm="0">
                                          <p:val>
                                            <p:strVal val="ppt_y"/>
                                          </p:val>
                                        </p:tav>
                                        <p:tav tm="100000">
                                          <p:val>
                                            <p:strVal val="ppt_y+.1"/>
                                          </p:val>
                                        </p:tav>
                                      </p:tavLst>
                                    </p:anim>
                                    <p:set>
                                      <p:cBhvr>
                                        <p:cTn id="83" dur="1" fill="hold">
                                          <p:stCondLst>
                                            <p:cond delay="999"/>
                                          </p:stCondLst>
                                        </p:cTn>
                                        <p:tgtEl>
                                          <p:spTgt spid="15"/>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42" presetClass="exit" presetSubtype="0" fill="hold" grpId="0" nodeType="clickEffect">
                                  <p:stCondLst>
                                    <p:cond delay="0"/>
                                  </p:stCondLst>
                                  <p:childTnLst>
                                    <p:animEffect transition="out" filter="fade">
                                      <p:cBhvr>
                                        <p:cTn id="87" dur="1000"/>
                                        <p:tgtEl>
                                          <p:spTgt spid="3"/>
                                        </p:tgtEl>
                                      </p:cBhvr>
                                    </p:animEffect>
                                    <p:anim calcmode="lin" valueType="num">
                                      <p:cBhvr>
                                        <p:cTn id="88" dur="1000"/>
                                        <p:tgtEl>
                                          <p:spTgt spid="3"/>
                                        </p:tgtEl>
                                        <p:attrNameLst>
                                          <p:attrName>ppt_x</p:attrName>
                                        </p:attrNameLst>
                                      </p:cBhvr>
                                      <p:tavLst>
                                        <p:tav tm="0">
                                          <p:val>
                                            <p:strVal val="ppt_x"/>
                                          </p:val>
                                        </p:tav>
                                        <p:tav tm="100000">
                                          <p:val>
                                            <p:strVal val="ppt_x"/>
                                          </p:val>
                                        </p:tav>
                                      </p:tavLst>
                                    </p:anim>
                                    <p:anim calcmode="lin" valueType="num">
                                      <p:cBhvr>
                                        <p:cTn id="89" dur="1000"/>
                                        <p:tgtEl>
                                          <p:spTgt spid="3"/>
                                        </p:tgtEl>
                                        <p:attrNameLst>
                                          <p:attrName>ppt_y</p:attrName>
                                        </p:attrNameLst>
                                      </p:cBhvr>
                                      <p:tavLst>
                                        <p:tav tm="0">
                                          <p:val>
                                            <p:strVal val="ppt_y"/>
                                          </p:val>
                                        </p:tav>
                                        <p:tav tm="100000">
                                          <p:val>
                                            <p:strVal val="ppt_y+.1"/>
                                          </p:val>
                                        </p:tav>
                                      </p:tavLst>
                                    </p:anim>
                                    <p:set>
                                      <p:cBhvr>
                                        <p:cTn id="90" dur="1" fill="hold">
                                          <p:stCondLst>
                                            <p:cond delay="999"/>
                                          </p:stCondLst>
                                        </p:cTn>
                                        <p:tgtEl>
                                          <p:spTgt spid="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1" presetClass="entr" presetSubtype="1"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wheel(1)">
                                      <p:cBhvr>
                                        <p:cTn id="95" dur="2000"/>
                                        <p:tgtEl>
                                          <p:spTgt spid="5"/>
                                        </p:tgtEl>
                                      </p:cBhvr>
                                    </p:animEffect>
                                  </p:childTnLst>
                                </p:cTn>
                              </p:par>
                            </p:childTnLst>
                          </p:cTn>
                        </p:par>
                      </p:childTnLst>
                    </p:cTn>
                  </p:par>
                  <p:par>
                    <p:cTn id="96" fill="hold">
                      <p:stCondLst>
                        <p:cond delay="indefinite"/>
                      </p:stCondLst>
                      <p:childTnLst>
                        <p:par>
                          <p:cTn id="97" fill="hold">
                            <p:stCondLst>
                              <p:cond delay="0"/>
                            </p:stCondLst>
                            <p:childTnLst>
                              <p:par>
                                <p:cTn id="98" presetID="21" presetClass="entr" presetSubtype="1" fill="hold" nodeType="clickEffect">
                                  <p:stCondLst>
                                    <p:cond delay="0"/>
                                  </p:stCondLst>
                                  <p:childTnLst>
                                    <p:set>
                                      <p:cBhvr>
                                        <p:cTn id="99" dur="1" fill="hold">
                                          <p:stCondLst>
                                            <p:cond delay="0"/>
                                          </p:stCondLst>
                                        </p:cTn>
                                        <p:tgtEl>
                                          <p:spTgt spid="9"/>
                                        </p:tgtEl>
                                        <p:attrNameLst>
                                          <p:attrName>style.visibility</p:attrName>
                                        </p:attrNameLst>
                                      </p:cBhvr>
                                      <p:to>
                                        <p:strVal val="visible"/>
                                      </p:to>
                                    </p:set>
                                    <p:animEffect transition="in" filter="wheel(1)">
                                      <p:cBhvr>
                                        <p:cTn id="10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15" grpId="0" animBg="1"/>
      <p:bldP spid="16" grpId="0" animBg="1"/>
      <p:bldP spid="17" grpId="0" animBg="1"/>
      <p:bldP spid="18" grpId="0" animBg="1"/>
      <p:bldP spid="19" grpId="0" animBg="1"/>
      <p:bldP spid="20"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Title 1"/>
          <p:cNvSpPr>
            <a:spLocks noGrp="1"/>
          </p:cNvSpPr>
          <p:nvPr>
            <p:ph type="title"/>
          </p:nvPr>
        </p:nvSpPr>
        <p:spPr>
          <a:xfrm>
            <a:off x="713682" y="228600"/>
            <a:ext cx="7564235" cy="1036637"/>
          </a:xfrm>
        </p:spPr>
        <p:txBody>
          <a:bodyPr>
            <a:noAutofit/>
          </a:bodyPr>
          <a:lstStyle/>
          <a:p>
            <a:pPr fontAlgn="auto">
              <a:spcAft>
                <a:spcPts val="0"/>
              </a:spcAft>
              <a:defRPr/>
            </a:pPr>
            <a:r>
              <a:rPr lang="en-US" dirty="0" smtClean="0">
                <a:solidFill>
                  <a:srgbClr val="23B735"/>
                </a:solidFill>
              </a:rPr>
              <a:t>Challenge #2</a:t>
            </a:r>
            <a:endParaRPr lang="en-US" cap="none" dirty="0">
              <a:solidFill>
                <a:srgbClr val="23B735"/>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290694"/>
            <a:ext cx="6781800" cy="4805306"/>
          </a:xfrm>
          <a:prstGeom prst="rect">
            <a:avLst/>
          </a:prstGeom>
          <a:ln>
            <a:solidFill>
              <a:schemeClr val="tx1"/>
            </a:solidFill>
          </a:ln>
        </p:spPr>
      </p:pic>
    </p:spTree>
    <p:extLst>
      <p:ext uri="{BB962C8B-B14F-4D97-AF65-F5344CB8AC3E}">
        <p14:creationId xmlns:p14="http://schemas.microsoft.com/office/powerpoint/2010/main" val="81021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895" y="304800"/>
            <a:ext cx="6217920" cy="914400"/>
          </a:xfrm>
        </p:spPr>
        <p:txBody>
          <a:bodyPr>
            <a:normAutofit fontScale="90000"/>
          </a:bodyPr>
          <a:lstStyle/>
          <a:p>
            <a:r>
              <a:rPr lang="en-US" dirty="0" smtClean="0"/>
              <a:t>Treatment of Lymphedema</a:t>
            </a:r>
            <a:br>
              <a:rPr lang="en-US" dirty="0" smtClean="0"/>
            </a:br>
            <a:endParaRPr lang="en-US" sz="2200" dirty="0">
              <a:solidFill>
                <a:schemeClr val="tx2">
                  <a:lumMod val="60000"/>
                  <a:lumOff val="40000"/>
                </a:schemeClr>
              </a:solidFill>
            </a:endParaRPr>
          </a:p>
        </p:txBody>
      </p:sp>
      <p:sp>
        <p:nvSpPr>
          <p:cNvPr id="4" name="TextBox 3"/>
          <p:cNvSpPr txBox="1"/>
          <p:nvPr/>
        </p:nvSpPr>
        <p:spPr>
          <a:xfrm>
            <a:off x="1600200" y="1143000"/>
            <a:ext cx="1670457" cy="369332"/>
          </a:xfrm>
          <a:prstGeom prst="rect">
            <a:avLst/>
          </a:prstGeom>
          <a:solidFill>
            <a:srgbClr val="FFFF00"/>
          </a:solidFill>
          <a:ln w="3175">
            <a:solidFill>
              <a:schemeClr val="tx1"/>
            </a:solidFill>
          </a:ln>
        </p:spPr>
        <p:txBody>
          <a:bodyPr wrap="none" rtlCol="0">
            <a:spAutoFit/>
          </a:bodyPr>
          <a:lstStyle/>
          <a:p>
            <a:r>
              <a:rPr lang="en-US" b="1" dirty="0" smtClean="0">
                <a:solidFill>
                  <a:prstClr val="black"/>
                </a:solidFill>
              </a:rPr>
              <a:t>NON-SURGICAL</a:t>
            </a:r>
            <a:endParaRPr lang="en-US" b="1" dirty="0">
              <a:solidFill>
                <a:prstClr val="black"/>
              </a:solidFill>
            </a:endParaRPr>
          </a:p>
        </p:txBody>
      </p:sp>
      <p:sp>
        <p:nvSpPr>
          <p:cNvPr id="5" name="TextBox 4"/>
          <p:cNvSpPr txBox="1"/>
          <p:nvPr/>
        </p:nvSpPr>
        <p:spPr>
          <a:xfrm>
            <a:off x="152400" y="2882762"/>
            <a:ext cx="1426464" cy="3430170"/>
          </a:xfrm>
          <a:prstGeom prst="rect">
            <a:avLst/>
          </a:prstGeom>
          <a:solidFill>
            <a:srgbClr val="D6EDBD"/>
          </a:solidFill>
          <a:ln w="3175">
            <a:solidFill>
              <a:schemeClr val="tx1"/>
            </a:solidFill>
          </a:ln>
        </p:spPr>
        <p:txBody>
          <a:bodyPr wrap="square" rtlCol="0">
            <a:spAutoFit/>
          </a:bodyPr>
          <a:lstStyle/>
          <a:p>
            <a:pPr marL="117475" indent="-117475">
              <a:lnSpc>
                <a:spcPct val="90000"/>
              </a:lnSpc>
              <a:buFont typeface="Arial" panose="020B0604020202020204" pitchFamily="34" charset="0"/>
              <a:buChar char="•"/>
            </a:pPr>
            <a:r>
              <a:rPr lang="en-US" sz="1200" dirty="0" smtClean="0">
                <a:solidFill>
                  <a:prstClr val="black"/>
                </a:solidFill>
              </a:rPr>
              <a:t>CDT</a:t>
            </a:r>
          </a:p>
          <a:p>
            <a:pPr marL="347663" lvl="1" indent="-171450">
              <a:lnSpc>
                <a:spcPct val="90000"/>
              </a:lnSpc>
              <a:buFont typeface="Wingdings" panose="05000000000000000000" pitchFamily="2" charset="2"/>
              <a:buChar char="§"/>
            </a:pPr>
            <a:r>
              <a:rPr lang="en-US" sz="1200" dirty="0" smtClean="0">
                <a:solidFill>
                  <a:prstClr val="black"/>
                </a:solidFill>
              </a:rPr>
              <a:t>MLD</a:t>
            </a:r>
          </a:p>
          <a:p>
            <a:pPr marL="347663" lvl="1" indent="-171450">
              <a:lnSpc>
                <a:spcPct val="90000"/>
              </a:lnSpc>
              <a:buFont typeface="Wingdings" panose="05000000000000000000" pitchFamily="2" charset="2"/>
              <a:buChar char="§"/>
            </a:pPr>
            <a:r>
              <a:rPr lang="en-US" sz="1200" dirty="0" smtClean="0">
                <a:solidFill>
                  <a:prstClr val="black"/>
                </a:solidFill>
              </a:rPr>
              <a:t>Compression</a:t>
            </a:r>
          </a:p>
          <a:p>
            <a:pPr marL="347663" lvl="1" indent="-171450">
              <a:lnSpc>
                <a:spcPct val="90000"/>
              </a:lnSpc>
              <a:buFont typeface="Wingdings" panose="05000000000000000000" pitchFamily="2" charset="2"/>
              <a:buChar char="§"/>
            </a:pPr>
            <a:r>
              <a:rPr lang="en-US" sz="1200" dirty="0" smtClean="0">
                <a:solidFill>
                  <a:prstClr val="black"/>
                </a:solidFill>
              </a:rPr>
              <a:t>Exercise</a:t>
            </a:r>
          </a:p>
          <a:p>
            <a:pPr marL="347663" lvl="1" indent="-171450">
              <a:lnSpc>
                <a:spcPct val="90000"/>
              </a:lnSpc>
              <a:buFont typeface="Wingdings" panose="05000000000000000000" pitchFamily="2" charset="2"/>
              <a:buChar char="§"/>
            </a:pPr>
            <a:r>
              <a:rPr lang="en-US" sz="1200" dirty="0" smtClean="0">
                <a:solidFill>
                  <a:prstClr val="black"/>
                </a:solidFill>
              </a:rPr>
              <a:t>Skin Care</a:t>
            </a:r>
          </a:p>
          <a:p>
            <a:pPr marL="347663" lvl="1" indent="-171450">
              <a:lnSpc>
                <a:spcPct val="90000"/>
              </a:lnSpc>
              <a:spcAft>
                <a:spcPts val="300"/>
              </a:spcAft>
              <a:buFont typeface="Wingdings" panose="05000000000000000000" pitchFamily="2" charset="2"/>
              <a:buChar char="§"/>
            </a:pPr>
            <a:r>
              <a:rPr lang="en-US" sz="1200" dirty="0" smtClean="0">
                <a:solidFill>
                  <a:prstClr val="black"/>
                </a:solidFill>
              </a:rPr>
              <a:t>Self-Care</a:t>
            </a:r>
          </a:p>
          <a:p>
            <a:pPr marL="117475" indent="-117475">
              <a:lnSpc>
                <a:spcPct val="90000"/>
              </a:lnSpc>
              <a:spcAft>
                <a:spcPts val="300"/>
              </a:spcAft>
              <a:buFont typeface="Arial" panose="020B0604020202020204" pitchFamily="34" charset="0"/>
              <a:buChar char="•"/>
            </a:pPr>
            <a:r>
              <a:rPr lang="en-US" sz="1200" dirty="0" smtClean="0">
                <a:solidFill>
                  <a:prstClr val="black"/>
                </a:solidFill>
              </a:rPr>
              <a:t>Compression garments alone</a:t>
            </a:r>
          </a:p>
          <a:p>
            <a:pPr marL="117475" indent="-117475">
              <a:lnSpc>
                <a:spcPct val="90000"/>
              </a:lnSpc>
              <a:spcAft>
                <a:spcPts val="300"/>
              </a:spcAft>
              <a:buFont typeface="Arial" panose="020B0604020202020204" pitchFamily="34" charset="0"/>
              <a:buChar char="•"/>
            </a:pPr>
            <a:r>
              <a:rPr lang="en-US" sz="1200" dirty="0" smtClean="0">
                <a:solidFill>
                  <a:prstClr val="black"/>
                </a:solidFill>
              </a:rPr>
              <a:t>MLD alone</a:t>
            </a:r>
          </a:p>
          <a:p>
            <a:pPr marL="117475" indent="-117475">
              <a:lnSpc>
                <a:spcPct val="90000"/>
              </a:lnSpc>
              <a:spcAft>
                <a:spcPts val="300"/>
              </a:spcAft>
              <a:buFont typeface="Arial" panose="020B0604020202020204" pitchFamily="34" charset="0"/>
              <a:buChar char="•"/>
            </a:pPr>
            <a:r>
              <a:rPr lang="en-US" sz="1200" dirty="0" smtClean="0">
                <a:solidFill>
                  <a:prstClr val="black"/>
                </a:solidFill>
              </a:rPr>
              <a:t>Intermittent pneumatic pumps</a:t>
            </a:r>
          </a:p>
          <a:p>
            <a:pPr marL="117475" indent="-117475">
              <a:lnSpc>
                <a:spcPct val="90000"/>
              </a:lnSpc>
              <a:spcAft>
                <a:spcPts val="300"/>
              </a:spcAft>
              <a:buFont typeface="Arial" panose="020B0604020202020204" pitchFamily="34" charset="0"/>
              <a:buChar char="•"/>
            </a:pPr>
            <a:r>
              <a:rPr lang="en-US" sz="1200" dirty="0" smtClean="0">
                <a:solidFill>
                  <a:prstClr val="black"/>
                </a:solidFill>
              </a:rPr>
              <a:t>Thermal therapy</a:t>
            </a:r>
          </a:p>
          <a:p>
            <a:pPr marL="117475" indent="-117475">
              <a:lnSpc>
                <a:spcPct val="90000"/>
              </a:lnSpc>
              <a:spcAft>
                <a:spcPts val="300"/>
              </a:spcAft>
              <a:buFont typeface="Arial" panose="020B0604020202020204" pitchFamily="34" charset="0"/>
              <a:buChar char="•"/>
            </a:pPr>
            <a:r>
              <a:rPr lang="en-US" sz="1200" dirty="0" smtClean="0">
                <a:solidFill>
                  <a:prstClr val="black"/>
                </a:solidFill>
              </a:rPr>
              <a:t>Elevation</a:t>
            </a:r>
          </a:p>
          <a:p>
            <a:pPr marL="117475" indent="-117475">
              <a:lnSpc>
                <a:spcPct val="90000"/>
              </a:lnSpc>
              <a:spcAft>
                <a:spcPts val="300"/>
              </a:spcAft>
              <a:buFont typeface="Arial" panose="020B0604020202020204" pitchFamily="34" charset="0"/>
              <a:buChar char="•"/>
            </a:pPr>
            <a:r>
              <a:rPr lang="en-US" sz="1200" dirty="0" smtClean="0">
                <a:solidFill>
                  <a:prstClr val="black"/>
                </a:solidFill>
              </a:rPr>
              <a:t>Low-level laser</a:t>
            </a:r>
          </a:p>
          <a:p>
            <a:pPr marL="117475" indent="-117475">
              <a:lnSpc>
                <a:spcPct val="90000"/>
              </a:lnSpc>
              <a:spcAft>
                <a:spcPts val="300"/>
              </a:spcAft>
              <a:buFont typeface="Arial" panose="020B0604020202020204" pitchFamily="34" charset="0"/>
              <a:buChar char="•"/>
            </a:pPr>
            <a:r>
              <a:rPr lang="en-US" sz="1200" dirty="0" smtClean="0">
                <a:solidFill>
                  <a:prstClr val="black"/>
                </a:solidFill>
              </a:rPr>
              <a:t>Aquatic therapy</a:t>
            </a:r>
          </a:p>
          <a:p>
            <a:pPr marL="117475" indent="-117475">
              <a:lnSpc>
                <a:spcPct val="90000"/>
              </a:lnSpc>
              <a:spcAft>
                <a:spcPts val="300"/>
              </a:spcAft>
              <a:buFont typeface="Arial" panose="020B0604020202020204" pitchFamily="34" charset="0"/>
              <a:buChar char="•"/>
            </a:pPr>
            <a:r>
              <a:rPr lang="en-US" sz="1200" dirty="0" smtClean="0">
                <a:solidFill>
                  <a:prstClr val="black"/>
                </a:solidFill>
              </a:rPr>
              <a:t>Ultrasound</a:t>
            </a:r>
          </a:p>
          <a:p>
            <a:pPr marL="117475" indent="-117475">
              <a:lnSpc>
                <a:spcPct val="90000"/>
              </a:lnSpc>
              <a:spcAft>
                <a:spcPts val="300"/>
              </a:spcAft>
              <a:buFont typeface="Arial" panose="020B0604020202020204" pitchFamily="34" charset="0"/>
              <a:buChar char="•"/>
            </a:pPr>
            <a:r>
              <a:rPr lang="en-US" sz="1200" dirty="0" smtClean="0">
                <a:solidFill>
                  <a:prstClr val="black"/>
                </a:solidFill>
              </a:rPr>
              <a:t>Wringing out “</a:t>
            </a:r>
            <a:r>
              <a:rPr lang="en-US" sz="1200" dirty="0" err="1" smtClean="0">
                <a:solidFill>
                  <a:prstClr val="black"/>
                </a:solidFill>
              </a:rPr>
              <a:t>Tuyautage</a:t>
            </a:r>
            <a:r>
              <a:rPr lang="en-US" sz="1200" dirty="0" smtClean="0">
                <a:solidFill>
                  <a:prstClr val="black"/>
                </a:solidFill>
              </a:rPr>
              <a:t>”</a:t>
            </a:r>
          </a:p>
        </p:txBody>
      </p:sp>
      <p:sp>
        <p:nvSpPr>
          <p:cNvPr id="6" name="TextBox 5"/>
          <p:cNvSpPr txBox="1"/>
          <p:nvPr/>
        </p:nvSpPr>
        <p:spPr>
          <a:xfrm>
            <a:off x="1950598" y="1925824"/>
            <a:ext cx="945002" cy="646331"/>
          </a:xfrm>
          <a:prstGeom prst="rect">
            <a:avLst/>
          </a:prstGeom>
          <a:solidFill>
            <a:srgbClr val="B8E08C"/>
          </a:solidFill>
          <a:ln w="3175">
            <a:solidFill>
              <a:schemeClr val="tx1"/>
            </a:solidFill>
          </a:ln>
        </p:spPr>
        <p:txBody>
          <a:bodyPr wrap="none" rtlCol="0">
            <a:spAutoFit/>
          </a:bodyPr>
          <a:lstStyle>
            <a:defPPr>
              <a:defRPr lang="en-US"/>
            </a:defPPr>
            <a:lvl1pPr algn="ctr"/>
          </a:lstStyle>
          <a:p>
            <a:r>
              <a:rPr lang="en-US" dirty="0">
                <a:solidFill>
                  <a:prstClr val="black"/>
                </a:solidFill>
              </a:rPr>
              <a:t>Drug </a:t>
            </a:r>
          </a:p>
          <a:p>
            <a:r>
              <a:rPr lang="en-US" dirty="0">
                <a:solidFill>
                  <a:prstClr val="black"/>
                </a:solidFill>
              </a:rPr>
              <a:t>Therapy</a:t>
            </a:r>
          </a:p>
        </p:txBody>
      </p:sp>
      <p:sp>
        <p:nvSpPr>
          <p:cNvPr id="7" name="TextBox 6"/>
          <p:cNvSpPr txBox="1"/>
          <p:nvPr/>
        </p:nvSpPr>
        <p:spPr>
          <a:xfrm>
            <a:off x="393768" y="1925824"/>
            <a:ext cx="977832" cy="646331"/>
          </a:xfrm>
          <a:prstGeom prst="rect">
            <a:avLst/>
          </a:prstGeom>
          <a:solidFill>
            <a:srgbClr val="B8E08C"/>
          </a:solidFill>
          <a:ln w="3175">
            <a:solidFill>
              <a:schemeClr val="tx1"/>
            </a:solidFill>
          </a:ln>
        </p:spPr>
        <p:txBody>
          <a:bodyPr wrap="none" rtlCol="0">
            <a:spAutoFit/>
          </a:bodyPr>
          <a:lstStyle/>
          <a:p>
            <a:pPr algn="ctr"/>
            <a:r>
              <a:rPr lang="en-US" dirty="0" smtClean="0">
                <a:solidFill>
                  <a:prstClr val="black"/>
                </a:solidFill>
              </a:rPr>
              <a:t>Physical </a:t>
            </a:r>
          </a:p>
          <a:p>
            <a:pPr algn="ctr"/>
            <a:r>
              <a:rPr lang="en-US" dirty="0" smtClean="0">
                <a:solidFill>
                  <a:prstClr val="black"/>
                </a:solidFill>
              </a:rPr>
              <a:t>Therapy</a:t>
            </a:r>
            <a:endParaRPr lang="en-US" dirty="0">
              <a:solidFill>
                <a:prstClr val="black"/>
              </a:solidFill>
            </a:endParaRPr>
          </a:p>
        </p:txBody>
      </p:sp>
      <p:sp>
        <p:nvSpPr>
          <p:cNvPr id="9" name="TextBox 8"/>
          <p:cNvSpPr txBox="1"/>
          <p:nvPr/>
        </p:nvSpPr>
        <p:spPr>
          <a:xfrm>
            <a:off x="3171321" y="1925824"/>
            <a:ext cx="1476879" cy="646331"/>
          </a:xfrm>
          <a:prstGeom prst="rect">
            <a:avLst/>
          </a:prstGeom>
          <a:solidFill>
            <a:srgbClr val="B8E08C"/>
          </a:solidFill>
          <a:ln w="3175">
            <a:solidFill>
              <a:schemeClr val="tx1"/>
            </a:solidFill>
          </a:ln>
        </p:spPr>
        <p:txBody>
          <a:bodyPr wrap="none" rtlCol="0">
            <a:spAutoFit/>
          </a:bodyPr>
          <a:lstStyle>
            <a:defPPr>
              <a:defRPr lang="en-US"/>
            </a:defPPr>
            <a:lvl1pPr algn="ctr"/>
          </a:lstStyle>
          <a:p>
            <a:r>
              <a:rPr lang="en-US" dirty="0">
                <a:solidFill>
                  <a:prstClr val="black"/>
                </a:solidFill>
              </a:rPr>
              <a:t>Psychosocial </a:t>
            </a:r>
          </a:p>
          <a:p>
            <a:r>
              <a:rPr lang="en-US" dirty="0">
                <a:solidFill>
                  <a:prstClr val="black"/>
                </a:solidFill>
              </a:rPr>
              <a:t>Rehabilitation</a:t>
            </a:r>
          </a:p>
        </p:txBody>
      </p:sp>
      <p:sp>
        <p:nvSpPr>
          <p:cNvPr id="10" name="TextBox 9"/>
          <p:cNvSpPr txBox="1"/>
          <p:nvPr/>
        </p:nvSpPr>
        <p:spPr>
          <a:xfrm>
            <a:off x="3247207" y="2894485"/>
            <a:ext cx="1324793" cy="461665"/>
          </a:xfrm>
          <a:prstGeom prst="rect">
            <a:avLst/>
          </a:prstGeom>
          <a:solidFill>
            <a:srgbClr val="D6EDBD"/>
          </a:solidFill>
          <a:ln w="3175">
            <a:solidFill>
              <a:schemeClr val="tx1"/>
            </a:solidFill>
          </a:ln>
        </p:spPr>
        <p:txBody>
          <a:bodyPr wrap="square" rtlCol="0">
            <a:spAutoFit/>
          </a:bodyPr>
          <a:lstStyle/>
          <a:p>
            <a:pPr marL="117475" indent="-117475">
              <a:lnSpc>
                <a:spcPct val="90000"/>
              </a:lnSpc>
              <a:spcAft>
                <a:spcPts val="300"/>
              </a:spcAft>
              <a:buFont typeface="Arial" panose="020B0604020202020204" pitchFamily="34" charset="0"/>
              <a:buChar char="•"/>
            </a:pPr>
            <a:r>
              <a:rPr lang="en-US" sz="1200" dirty="0" smtClean="0">
                <a:solidFill>
                  <a:prstClr val="black"/>
                </a:solidFill>
              </a:rPr>
              <a:t>Counseling</a:t>
            </a:r>
          </a:p>
          <a:p>
            <a:pPr marL="117475" indent="-117475">
              <a:lnSpc>
                <a:spcPct val="90000"/>
              </a:lnSpc>
              <a:spcAft>
                <a:spcPts val="300"/>
              </a:spcAft>
              <a:buFont typeface="Arial" panose="020B0604020202020204" pitchFamily="34" charset="0"/>
              <a:buChar char="•"/>
            </a:pPr>
            <a:r>
              <a:rPr lang="en-US" sz="1200" dirty="0" smtClean="0">
                <a:solidFill>
                  <a:prstClr val="black"/>
                </a:solidFill>
              </a:rPr>
              <a:t>Support Groups</a:t>
            </a:r>
          </a:p>
        </p:txBody>
      </p:sp>
      <p:sp>
        <p:nvSpPr>
          <p:cNvPr id="11" name="TextBox 10"/>
          <p:cNvSpPr txBox="1"/>
          <p:nvPr/>
        </p:nvSpPr>
        <p:spPr>
          <a:xfrm>
            <a:off x="6477000" y="1143000"/>
            <a:ext cx="1139864" cy="369332"/>
          </a:xfrm>
          <a:prstGeom prst="rect">
            <a:avLst/>
          </a:prstGeom>
          <a:solidFill>
            <a:schemeClr val="accent6">
              <a:lumMod val="60000"/>
              <a:lumOff val="40000"/>
            </a:schemeClr>
          </a:solidFill>
          <a:ln w="3175">
            <a:solidFill>
              <a:schemeClr val="tx1"/>
            </a:solidFill>
          </a:ln>
        </p:spPr>
        <p:txBody>
          <a:bodyPr wrap="none" rtlCol="0">
            <a:spAutoFit/>
          </a:bodyPr>
          <a:lstStyle/>
          <a:p>
            <a:r>
              <a:rPr lang="en-US" b="1" dirty="0" smtClean="0">
                <a:solidFill>
                  <a:prstClr val="black"/>
                </a:solidFill>
              </a:rPr>
              <a:t>SURGICAL</a:t>
            </a:r>
            <a:endParaRPr lang="en-US" b="1" dirty="0">
              <a:solidFill>
                <a:prstClr val="black"/>
              </a:solidFill>
            </a:endParaRPr>
          </a:p>
        </p:txBody>
      </p:sp>
      <p:sp>
        <p:nvSpPr>
          <p:cNvPr id="12" name="TextBox 11"/>
          <p:cNvSpPr txBox="1"/>
          <p:nvPr/>
        </p:nvSpPr>
        <p:spPr>
          <a:xfrm>
            <a:off x="7498080" y="2898648"/>
            <a:ext cx="1066800" cy="667875"/>
          </a:xfrm>
          <a:prstGeom prst="rect">
            <a:avLst/>
          </a:prstGeom>
          <a:solidFill>
            <a:srgbClr val="DEE8F2"/>
          </a:solidFill>
          <a:ln w="3175">
            <a:solidFill>
              <a:schemeClr val="tx1"/>
            </a:solidFill>
          </a:ln>
        </p:spPr>
        <p:txBody>
          <a:bodyPr wrap="square" rtlCol="0">
            <a:spAutoFit/>
          </a:bodyPr>
          <a:lstStyle>
            <a:defPPr>
              <a:defRPr lang="en-US"/>
            </a:defPPr>
            <a:lvl1pPr marL="117475" indent="-117475">
              <a:lnSpc>
                <a:spcPct val="90000"/>
              </a:lnSpc>
              <a:spcAft>
                <a:spcPts val="300"/>
              </a:spcAft>
              <a:buFont typeface="Arial" panose="020B0604020202020204" pitchFamily="34" charset="0"/>
              <a:buChar char="•"/>
              <a:defRPr sz="1200"/>
            </a:lvl1pPr>
          </a:lstStyle>
          <a:p>
            <a:r>
              <a:rPr lang="en-US" dirty="0">
                <a:solidFill>
                  <a:prstClr val="black"/>
                </a:solidFill>
              </a:rPr>
              <a:t>LVA</a:t>
            </a:r>
          </a:p>
          <a:p>
            <a:r>
              <a:rPr lang="en-US" dirty="0">
                <a:solidFill>
                  <a:prstClr val="black"/>
                </a:solidFill>
              </a:rPr>
              <a:t>LLA or LVLA</a:t>
            </a:r>
          </a:p>
          <a:p>
            <a:r>
              <a:rPr lang="en-US" dirty="0">
                <a:solidFill>
                  <a:prstClr val="black"/>
                </a:solidFill>
              </a:rPr>
              <a:t>VLNT</a:t>
            </a:r>
          </a:p>
        </p:txBody>
      </p:sp>
      <p:sp>
        <p:nvSpPr>
          <p:cNvPr id="14" name="TextBox 13"/>
          <p:cNvSpPr txBox="1"/>
          <p:nvPr/>
        </p:nvSpPr>
        <p:spPr>
          <a:xfrm>
            <a:off x="7529751" y="1906774"/>
            <a:ext cx="949665" cy="646331"/>
          </a:xfrm>
          <a:prstGeom prst="rect">
            <a:avLst/>
          </a:prstGeom>
          <a:solidFill>
            <a:srgbClr val="B0C7E2"/>
          </a:solidFill>
          <a:ln w="3175">
            <a:solidFill>
              <a:schemeClr val="tx1"/>
            </a:solidFill>
          </a:ln>
        </p:spPr>
        <p:txBody>
          <a:bodyPr wrap="square" rtlCol="0">
            <a:spAutoFit/>
          </a:bodyPr>
          <a:lstStyle>
            <a:defPPr>
              <a:defRPr lang="en-US"/>
            </a:defPPr>
            <a:lvl1pPr algn="ctr"/>
          </a:lstStyle>
          <a:p>
            <a:r>
              <a:rPr lang="en-US" dirty="0" smtClean="0">
                <a:solidFill>
                  <a:prstClr val="black"/>
                </a:solidFill>
              </a:rPr>
              <a:t>Micro-Surgery</a:t>
            </a:r>
            <a:endParaRPr lang="en-US" dirty="0">
              <a:solidFill>
                <a:prstClr val="black"/>
              </a:solidFill>
            </a:endParaRPr>
          </a:p>
        </p:txBody>
      </p:sp>
      <p:sp>
        <p:nvSpPr>
          <p:cNvPr id="16" name="TextBox 15"/>
          <p:cNvSpPr txBox="1"/>
          <p:nvPr/>
        </p:nvSpPr>
        <p:spPr>
          <a:xfrm>
            <a:off x="5029199" y="1929384"/>
            <a:ext cx="2154549" cy="646331"/>
          </a:xfrm>
          <a:prstGeom prst="rect">
            <a:avLst/>
          </a:prstGeom>
          <a:solidFill>
            <a:srgbClr val="B0C7E2"/>
          </a:solidFill>
          <a:ln w="3175">
            <a:solidFill>
              <a:schemeClr val="tx1"/>
            </a:solidFill>
          </a:ln>
        </p:spPr>
        <p:txBody>
          <a:bodyPr wrap="square" rtlCol="0">
            <a:spAutoFit/>
          </a:bodyPr>
          <a:lstStyle>
            <a:defPPr>
              <a:defRPr lang="en-US"/>
            </a:defPPr>
            <a:lvl1pPr algn="ctr"/>
          </a:lstStyle>
          <a:p>
            <a:r>
              <a:rPr lang="en-US" dirty="0" smtClean="0">
                <a:solidFill>
                  <a:prstClr val="black"/>
                </a:solidFill>
              </a:rPr>
              <a:t>Resection/Reduction</a:t>
            </a:r>
            <a:endParaRPr lang="en-US" dirty="0">
              <a:solidFill>
                <a:prstClr val="black"/>
              </a:solidFill>
            </a:endParaRPr>
          </a:p>
          <a:p>
            <a:r>
              <a:rPr lang="en-US" dirty="0">
                <a:solidFill>
                  <a:prstClr val="black"/>
                </a:solidFill>
              </a:rPr>
              <a:t>Procedures</a:t>
            </a:r>
          </a:p>
        </p:txBody>
      </p:sp>
      <p:sp>
        <p:nvSpPr>
          <p:cNvPr id="17" name="TextBox 16"/>
          <p:cNvSpPr txBox="1"/>
          <p:nvPr/>
        </p:nvSpPr>
        <p:spPr>
          <a:xfrm>
            <a:off x="5410200" y="2898648"/>
            <a:ext cx="1494578" cy="1038746"/>
          </a:xfrm>
          <a:prstGeom prst="rect">
            <a:avLst/>
          </a:prstGeom>
          <a:solidFill>
            <a:srgbClr val="DEE8F2"/>
          </a:solidFill>
          <a:ln w="3175">
            <a:solidFill>
              <a:schemeClr val="tx1"/>
            </a:solidFill>
          </a:ln>
        </p:spPr>
        <p:txBody>
          <a:bodyPr wrap="square" rtlCol="0">
            <a:spAutoFit/>
          </a:bodyPr>
          <a:lstStyle/>
          <a:p>
            <a:pPr marL="117475" indent="-117475">
              <a:lnSpc>
                <a:spcPct val="90000"/>
              </a:lnSpc>
              <a:spcAft>
                <a:spcPts val="300"/>
              </a:spcAft>
              <a:buFont typeface="Arial" panose="020B0604020202020204" pitchFamily="34" charset="0"/>
              <a:buChar char="•"/>
            </a:pPr>
            <a:r>
              <a:rPr lang="en-US" sz="1200" dirty="0" smtClean="0">
                <a:solidFill>
                  <a:prstClr val="black"/>
                </a:solidFill>
              </a:rPr>
              <a:t>Liposuction</a:t>
            </a:r>
          </a:p>
          <a:p>
            <a:pPr marL="117475" indent="-117475">
              <a:lnSpc>
                <a:spcPct val="90000"/>
              </a:lnSpc>
              <a:spcAft>
                <a:spcPts val="300"/>
              </a:spcAft>
              <a:buFont typeface="Arial" panose="020B0604020202020204" pitchFamily="34" charset="0"/>
              <a:buChar char="•"/>
            </a:pPr>
            <a:r>
              <a:rPr lang="en-US" sz="1200" dirty="0" smtClean="0">
                <a:solidFill>
                  <a:prstClr val="black"/>
                </a:solidFill>
              </a:rPr>
              <a:t>SAPL</a:t>
            </a:r>
            <a:endParaRPr lang="en-US" sz="1200" dirty="0">
              <a:solidFill>
                <a:prstClr val="black"/>
              </a:solidFill>
            </a:endParaRPr>
          </a:p>
          <a:p>
            <a:pPr marL="117475" indent="-117475">
              <a:lnSpc>
                <a:spcPct val="90000"/>
              </a:lnSpc>
              <a:spcAft>
                <a:spcPts val="300"/>
              </a:spcAft>
              <a:buFont typeface="Arial" panose="020B0604020202020204" pitchFamily="34" charset="0"/>
              <a:buChar char="•"/>
            </a:pPr>
            <a:r>
              <a:rPr lang="en-US" sz="1200" dirty="0" smtClean="0">
                <a:solidFill>
                  <a:prstClr val="black"/>
                </a:solidFill>
              </a:rPr>
              <a:t>Debulking</a:t>
            </a:r>
          </a:p>
          <a:p>
            <a:pPr marL="117475" indent="-117475">
              <a:lnSpc>
                <a:spcPct val="90000"/>
              </a:lnSpc>
              <a:spcAft>
                <a:spcPts val="300"/>
              </a:spcAft>
              <a:buFont typeface="Arial" panose="020B0604020202020204" pitchFamily="34" charset="0"/>
              <a:buChar char="•"/>
            </a:pPr>
            <a:r>
              <a:rPr lang="en-US" sz="1200" dirty="0" smtClean="0">
                <a:solidFill>
                  <a:prstClr val="black"/>
                </a:solidFill>
              </a:rPr>
              <a:t>Lymphatic (Re)Vascularization</a:t>
            </a:r>
          </a:p>
        </p:txBody>
      </p:sp>
      <p:sp>
        <p:nvSpPr>
          <p:cNvPr id="18" name="TextBox 17"/>
          <p:cNvSpPr txBox="1"/>
          <p:nvPr/>
        </p:nvSpPr>
        <p:spPr>
          <a:xfrm>
            <a:off x="7258174" y="3951516"/>
            <a:ext cx="1221242" cy="646331"/>
          </a:xfrm>
          <a:prstGeom prst="rect">
            <a:avLst/>
          </a:prstGeom>
          <a:solidFill>
            <a:srgbClr val="B0C7E2"/>
          </a:solidFill>
          <a:ln w="3175">
            <a:solidFill>
              <a:schemeClr val="tx1"/>
            </a:solidFill>
          </a:ln>
        </p:spPr>
        <p:txBody>
          <a:bodyPr wrap="square" rtlCol="0">
            <a:spAutoFit/>
          </a:bodyPr>
          <a:lstStyle>
            <a:defPPr>
              <a:defRPr lang="en-US"/>
            </a:defPPr>
            <a:lvl1pPr algn="ctr"/>
          </a:lstStyle>
          <a:p>
            <a:r>
              <a:rPr lang="en-US" dirty="0">
                <a:solidFill>
                  <a:prstClr val="black"/>
                </a:solidFill>
              </a:rPr>
              <a:t>Specialized Surgery</a:t>
            </a:r>
          </a:p>
        </p:txBody>
      </p:sp>
      <p:sp>
        <p:nvSpPr>
          <p:cNvPr id="19" name="TextBox 18"/>
          <p:cNvSpPr txBox="1"/>
          <p:nvPr/>
        </p:nvSpPr>
        <p:spPr>
          <a:xfrm>
            <a:off x="7111945" y="4953000"/>
            <a:ext cx="1513699" cy="590931"/>
          </a:xfrm>
          <a:prstGeom prst="rect">
            <a:avLst/>
          </a:prstGeom>
          <a:solidFill>
            <a:srgbClr val="DEE8F2"/>
          </a:solidFill>
          <a:ln w="3175">
            <a:solidFill>
              <a:schemeClr val="tx1"/>
            </a:solidFill>
          </a:ln>
        </p:spPr>
        <p:txBody>
          <a:bodyPr wrap="square" rtlCol="0">
            <a:spAutoFit/>
          </a:bodyPr>
          <a:lstStyle>
            <a:defPPr>
              <a:defRPr lang="en-US"/>
            </a:defPPr>
            <a:lvl1pPr marL="117475" indent="-117475">
              <a:lnSpc>
                <a:spcPct val="90000"/>
              </a:lnSpc>
              <a:spcAft>
                <a:spcPts val="300"/>
              </a:spcAft>
              <a:buFont typeface="Arial" panose="020B0604020202020204" pitchFamily="34" charset="0"/>
              <a:buChar char="•"/>
              <a:defRPr sz="1200"/>
            </a:lvl1pPr>
          </a:lstStyle>
          <a:p>
            <a:r>
              <a:rPr lang="en-US" dirty="0">
                <a:solidFill>
                  <a:prstClr val="black"/>
                </a:solidFill>
              </a:rPr>
              <a:t>Specialized s</a:t>
            </a:r>
            <a:r>
              <a:rPr lang="en-US" dirty="0" smtClean="0">
                <a:solidFill>
                  <a:prstClr val="black"/>
                </a:solidFill>
              </a:rPr>
              <a:t>urgery </a:t>
            </a:r>
            <a:r>
              <a:rPr lang="en-US" dirty="0">
                <a:solidFill>
                  <a:prstClr val="black"/>
                </a:solidFill>
              </a:rPr>
              <a:t>for complex lymphatic issues</a:t>
            </a:r>
          </a:p>
        </p:txBody>
      </p:sp>
      <p:sp>
        <p:nvSpPr>
          <p:cNvPr id="20" name="TextBox 19"/>
          <p:cNvSpPr txBox="1"/>
          <p:nvPr/>
        </p:nvSpPr>
        <p:spPr>
          <a:xfrm>
            <a:off x="5105400" y="4419600"/>
            <a:ext cx="1258793" cy="646331"/>
          </a:xfrm>
          <a:prstGeom prst="rect">
            <a:avLst/>
          </a:prstGeom>
          <a:solidFill>
            <a:srgbClr val="C0AFE3"/>
          </a:solidFill>
          <a:ln w="3175">
            <a:solidFill>
              <a:schemeClr val="tx1"/>
            </a:solidFill>
          </a:ln>
        </p:spPr>
        <p:txBody>
          <a:bodyPr wrap="square" rtlCol="0">
            <a:spAutoFit/>
          </a:bodyPr>
          <a:lstStyle/>
          <a:p>
            <a:pPr algn="ctr"/>
            <a:r>
              <a:rPr lang="en-US" dirty="0" smtClean="0">
                <a:solidFill>
                  <a:prstClr val="black"/>
                </a:solidFill>
              </a:rPr>
              <a:t>Molecular Therapy</a:t>
            </a:r>
            <a:endParaRPr lang="en-US" dirty="0">
              <a:solidFill>
                <a:prstClr val="black"/>
              </a:solidFill>
            </a:endParaRPr>
          </a:p>
        </p:txBody>
      </p:sp>
      <p:sp>
        <p:nvSpPr>
          <p:cNvPr id="21" name="TextBox 20"/>
          <p:cNvSpPr txBox="1"/>
          <p:nvPr/>
        </p:nvSpPr>
        <p:spPr>
          <a:xfrm>
            <a:off x="5163296" y="5430483"/>
            <a:ext cx="1143000" cy="258532"/>
          </a:xfrm>
          <a:prstGeom prst="rect">
            <a:avLst/>
          </a:prstGeom>
          <a:solidFill>
            <a:srgbClr val="DDD4F0"/>
          </a:solidFill>
          <a:ln w="3175">
            <a:solidFill>
              <a:schemeClr val="tx1"/>
            </a:solidFill>
          </a:ln>
        </p:spPr>
        <p:txBody>
          <a:bodyPr wrap="square" rtlCol="0">
            <a:spAutoFit/>
          </a:bodyPr>
          <a:lstStyle>
            <a:defPPr>
              <a:defRPr lang="en-US"/>
            </a:defPPr>
            <a:lvl1pPr marL="117475" indent="-117475">
              <a:lnSpc>
                <a:spcPct val="90000"/>
              </a:lnSpc>
              <a:spcAft>
                <a:spcPts val="300"/>
              </a:spcAft>
              <a:buFont typeface="Arial" panose="020B0604020202020204" pitchFamily="34" charset="0"/>
              <a:buChar char="•"/>
              <a:defRPr sz="1200"/>
            </a:lvl1pPr>
          </a:lstStyle>
          <a:p>
            <a:r>
              <a:rPr lang="en-US" dirty="0">
                <a:solidFill>
                  <a:prstClr val="black"/>
                </a:solidFill>
              </a:rPr>
              <a:t>VEGF therapy</a:t>
            </a:r>
          </a:p>
        </p:txBody>
      </p:sp>
      <p:sp>
        <p:nvSpPr>
          <p:cNvPr id="22" name="Rectangle 21"/>
          <p:cNvSpPr/>
          <p:nvPr/>
        </p:nvSpPr>
        <p:spPr>
          <a:xfrm>
            <a:off x="1380727" y="6128266"/>
            <a:ext cx="7565137" cy="369332"/>
          </a:xfrm>
          <a:prstGeom prst="rect">
            <a:avLst/>
          </a:prstGeom>
        </p:spPr>
        <p:txBody>
          <a:bodyPr wrap="square">
            <a:spAutoFit/>
          </a:bodyPr>
          <a:lstStyle/>
          <a:p>
            <a:pPr algn="ctr"/>
            <a:r>
              <a:rPr lang="en-US" dirty="0" err="1" smtClean="0">
                <a:latin typeface="Arial" panose="020B0604020202020204" pitchFamily="34" charset="0"/>
                <a:cs typeface="Arial" panose="020B0604020202020204" pitchFamily="34" charset="0"/>
              </a:rPr>
              <a:t>ISL</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Consensus Document </a:t>
            </a:r>
            <a:r>
              <a:rPr lang="en-US" dirty="0" smtClean="0">
                <a:latin typeface="Arial" panose="020B0604020202020204" pitchFamily="34" charset="0"/>
                <a:cs typeface="Arial" panose="020B0604020202020204" pitchFamily="34" charset="0"/>
              </a:rPr>
              <a:t>2016</a:t>
            </a:r>
            <a:endParaRPr lang="en-US" dirty="0">
              <a:latin typeface="Arial" panose="020B0604020202020204" pitchFamily="34" charset="0"/>
              <a:cs typeface="Arial" panose="020B0604020202020204" pitchFamily="34" charset="0"/>
            </a:endParaRPr>
          </a:p>
        </p:txBody>
      </p:sp>
      <p:cxnSp>
        <p:nvCxnSpPr>
          <p:cNvPr id="13" name="Elbow Connector 12"/>
          <p:cNvCxnSpPr/>
          <p:nvPr/>
        </p:nvCxnSpPr>
        <p:spPr>
          <a:xfrm rot="10800000" flipV="1">
            <a:off x="868680" y="1275876"/>
            <a:ext cx="731520" cy="649948"/>
          </a:xfrm>
          <a:prstGeom prst="bentConnector2">
            <a:avLst/>
          </a:prstGeom>
          <a:ln w="15875">
            <a:tailEnd type="arrow"/>
          </a:ln>
        </p:spPr>
        <p:style>
          <a:lnRef idx="1">
            <a:schemeClr val="dk1"/>
          </a:lnRef>
          <a:fillRef idx="0">
            <a:schemeClr val="dk1"/>
          </a:fillRef>
          <a:effectRef idx="0">
            <a:schemeClr val="dk1"/>
          </a:effectRef>
          <a:fontRef idx="minor">
            <a:schemeClr val="tx1"/>
          </a:fontRef>
        </p:style>
      </p:cxnSp>
      <p:cxnSp>
        <p:nvCxnSpPr>
          <p:cNvPr id="30" name="Elbow Connector 29"/>
          <p:cNvCxnSpPr/>
          <p:nvPr/>
        </p:nvCxnSpPr>
        <p:spPr>
          <a:xfrm rot="10800000" flipH="1" flipV="1">
            <a:off x="3267457" y="1280160"/>
            <a:ext cx="649224" cy="649948"/>
          </a:xfrm>
          <a:prstGeom prst="bentConnector2">
            <a:avLst/>
          </a:prstGeom>
          <a:ln w="15875">
            <a:tailEnd type="arrow"/>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a:off x="2423099" y="1508760"/>
            <a:ext cx="0" cy="41148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865632" y="2572155"/>
            <a:ext cx="0" cy="32004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3909603" y="2574445"/>
            <a:ext cx="0" cy="32004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435291" y="2572155"/>
            <a:ext cx="0" cy="32004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6096000" y="2578608"/>
            <a:ext cx="0" cy="32004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8004012" y="2578608"/>
            <a:ext cx="0" cy="32004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rot="10800000" flipV="1">
            <a:off x="6096000" y="1335024"/>
            <a:ext cx="384048" cy="592574"/>
          </a:xfrm>
          <a:prstGeom prst="bentConnector2">
            <a:avLst/>
          </a:prstGeom>
          <a:ln w="15875">
            <a:tailEnd type="arrow"/>
          </a:ln>
        </p:spPr>
        <p:style>
          <a:lnRef idx="1">
            <a:schemeClr val="dk1"/>
          </a:lnRef>
          <a:fillRef idx="0">
            <a:schemeClr val="dk1"/>
          </a:fillRef>
          <a:effectRef idx="0">
            <a:schemeClr val="dk1"/>
          </a:effectRef>
          <a:fontRef idx="minor">
            <a:schemeClr val="tx1"/>
          </a:fontRef>
        </p:style>
      </p:cxnSp>
      <p:cxnSp>
        <p:nvCxnSpPr>
          <p:cNvPr id="46" name="Elbow Connector 45"/>
          <p:cNvCxnSpPr/>
          <p:nvPr/>
        </p:nvCxnSpPr>
        <p:spPr>
          <a:xfrm rot="10800000" flipH="1" flipV="1">
            <a:off x="7613904" y="1337534"/>
            <a:ext cx="384048" cy="592574"/>
          </a:xfrm>
          <a:prstGeom prst="bentConnector2">
            <a:avLst/>
          </a:prstGeom>
          <a:ln w="15875">
            <a:tailEnd type="arrow"/>
          </a:ln>
        </p:spPr>
        <p:style>
          <a:lnRef idx="1">
            <a:schemeClr val="dk1"/>
          </a:lnRef>
          <a:fillRef idx="0">
            <a:schemeClr val="dk1"/>
          </a:fillRef>
          <a:effectRef idx="0">
            <a:schemeClr val="dk1"/>
          </a:effectRef>
          <a:fontRef idx="minor">
            <a:schemeClr val="tx1"/>
          </a:fontRef>
        </p:style>
      </p:cxnSp>
      <p:cxnSp>
        <p:nvCxnSpPr>
          <p:cNvPr id="49" name="Straight Arrow Connector 48"/>
          <p:cNvCxnSpPr/>
          <p:nvPr/>
        </p:nvCxnSpPr>
        <p:spPr>
          <a:xfrm>
            <a:off x="5734796" y="5079415"/>
            <a:ext cx="0" cy="32004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endCxn id="19" idx="0"/>
          </p:cNvCxnSpPr>
          <p:nvPr/>
        </p:nvCxnSpPr>
        <p:spPr>
          <a:xfrm>
            <a:off x="7868795" y="4608731"/>
            <a:ext cx="0" cy="34426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003046" y="1337534"/>
            <a:ext cx="93369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rot="16200000" flipH="1" flipV="1">
            <a:off x="7249668" y="2569464"/>
            <a:ext cx="2926080" cy="448056"/>
          </a:xfrm>
          <a:prstGeom prst="bentConnector2">
            <a:avLst/>
          </a:prstGeom>
          <a:ln w="15875">
            <a:tailEnd type="arrow"/>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1697736" y="2882762"/>
            <a:ext cx="1426464" cy="1818959"/>
          </a:xfrm>
          <a:prstGeom prst="rect">
            <a:avLst/>
          </a:prstGeom>
          <a:solidFill>
            <a:srgbClr val="D6EDBD"/>
          </a:solidFill>
          <a:ln w="3175">
            <a:solidFill>
              <a:schemeClr val="tx1"/>
            </a:solidFill>
          </a:ln>
        </p:spPr>
        <p:txBody>
          <a:bodyPr wrap="square" rtlCol="0">
            <a:spAutoFit/>
          </a:bodyPr>
          <a:lstStyle/>
          <a:p>
            <a:pPr marL="117475" indent="-117475">
              <a:lnSpc>
                <a:spcPct val="90000"/>
              </a:lnSpc>
              <a:spcAft>
                <a:spcPts val="300"/>
              </a:spcAft>
              <a:buFont typeface="Arial" panose="020B0604020202020204" pitchFamily="34" charset="0"/>
              <a:buChar char="•"/>
            </a:pPr>
            <a:r>
              <a:rPr lang="en-US" sz="1200" dirty="0" smtClean="0">
                <a:solidFill>
                  <a:prstClr val="black"/>
                </a:solidFill>
              </a:rPr>
              <a:t>Diuretics</a:t>
            </a:r>
          </a:p>
          <a:p>
            <a:pPr marL="117475" indent="-117475">
              <a:lnSpc>
                <a:spcPct val="90000"/>
              </a:lnSpc>
              <a:spcAft>
                <a:spcPts val="300"/>
              </a:spcAft>
              <a:buFont typeface="Arial" panose="020B0604020202020204" pitchFamily="34" charset="0"/>
              <a:buChar char="•"/>
            </a:pPr>
            <a:r>
              <a:rPr lang="en-US" sz="1200" dirty="0" err="1" smtClean="0">
                <a:solidFill>
                  <a:prstClr val="black"/>
                </a:solidFill>
              </a:rPr>
              <a:t>Benzopyrones</a:t>
            </a:r>
            <a:endParaRPr lang="en-US" sz="1200" dirty="0" smtClean="0">
              <a:solidFill>
                <a:prstClr val="black"/>
              </a:solidFill>
            </a:endParaRPr>
          </a:p>
          <a:p>
            <a:pPr marL="117475" indent="-117475">
              <a:lnSpc>
                <a:spcPct val="90000"/>
              </a:lnSpc>
              <a:spcAft>
                <a:spcPts val="300"/>
              </a:spcAft>
              <a:buFont typeface="Arial" panose="020B0604020202020204" pitchFamily="34" charset="0"/>
              <a:buChar char="•"/>
            </a:pPr>
            <a:r>
              <a:rPr lang="en-US" sz="1200" dirty="0" smtClean="0">
                <a:solidFill>
                  <a:prstClr val="black"/>
                </a:solidFill>
              </a:rPr>
              <a:t>Antimicrobials/ Antibiotics</a:t>
            </a:r>
          </a:p>
          <a:p>
            <a:pPr marL="117475" indent="-117475">
              <a:lnSpc>
                <a:spcPct val="90000"/>
              </a:lnSpc>
              <a:spcAft>
                <a:spcPts val="300"/>
              </a:spcAft>
              <a:buFont typeface="Arial" panose="020B0604020202020204" pitchFamily="34" charset="0"/>
              <a:buChar char="•"/>
            </a:pPr>
            <a:r>
              <a:rPr lang="en-US" sz="1200" dirty="0" smtClean="0">
                <a:solidFill>
                  <a:prstClr val="black"/>
                </a:solidFill>
              </a:rPr>
              <a:t>Filariasis</a:t>
            </a:r>
          </a:p>
          <a:p>
            <a:pPr marL="117475" indent="-117475">
              <a:lnSpc>
                <a:spcPct val="90000"/>
              </a:lnSpc>
              <a:spcAft>
                <a:spcPts val="300"/>
              </a:spcAft>
              <a:buFont typeface="Arial" panose="020B0604020202020204" pitchFamily="34" charset="0"/>
              <a:buChar char="•"/>
            </a:pPr>
            <a:r>
              <a:rPr lang="en-US" sz="1200" dirty="0" err="1" smtClean="0">
                <a:solidFill>
                  <a:prstClr val="black"/>
                </a:solidFill>
              </a:rPr>
              <a:t>Mesotherapy</a:t>
            </a:r>
            <a:endParaRPr lang="en-US" sz="1200" dirty="0" smtClean="0">
              <a:solidFill>
                <a:prstClr val="black"/>
              </a:solidFill>
            </a:endParaRPr>
          </a:p>
          <a:p>
            <a:pPr marL="117475" indent="-117475">
              <a:lnSpc>
                <a:spcPct val="90000"/>
              </a:lnSpc>
              <a:spcAft>
                <a:spcPts val="300"/>
              </a:spcAft>
              <a:buFont typeface="Arial" panose="020B0604020202020204" pitchFamily="34" charset="0"/>
              <a:buChar char="•"/>
            </a:pPr>
            <a:r>
              <a:rPr lang="en-US" sz="1200" dirty="0" smtClean="0">
                <a:solidFill>
                  <a:prstClr val="black"/>
                </a:solidFill>
              </a:rPr>
              <a:t>Immunological Therapy</a:t>
            </a:r>
          </a:p>
          <a:p>
            <a:pPr marL="117475" indent="-117475">
              <a:lnSpc>
                <a:spcPct val="90000"/>
              </a:lnSpc>
              <a:spcAft>
                <a:spcPts val="300"/>
              </a:spcAft>
              <a:buFont typeface="Arial" panose="020B0604020202020204" pitchFamily="34" charset="0"/>
              <a:buChar char="•"/>
            </a:pPr>
            <a:r>
              <a:rPr lang="en-US" sz="1200" dirty="0" smtClean="0">
                <a:solidFill>
                  <a:prstClr val="black"/>
                </a:solidFill>
              </a:rPr>
              <a:t>Diet</a:t>
            </a:r>
          </a:p>
        </p:txBody>
      </p:sp>
    </p:spTree>
    <p:extLst>
      <p:ext uri="{BB962C8B-B14F-4D97-AF65-F5344CB8AC3E}">
        <p14:creationId xmlns:p14="http://schemas.microsoft.com/office/powerpoint/2010/main" val="9493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001"/>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6000" contrast="34000"/>
                    </a14:imgEffect>
                  </a14:imgLayer>
                </a14:imgProps>
              </a:ext>
              <a:ext uri="{28A0092B-C50C-407E-A947-70E740481C1C}">
                <a14:useLocalDpi xmlns:a14="http://schemas.microsoft.com/office/drawing/2010/main" val="0"/>
              </a:ext>
            </a:extLst>
          </a:blip>
          <a:srcRect t="11038"/>
          <a:stretch/>
        </p:blipFill>
        <p:spPr bwMode="auto">
          <a:xfrm>
            <a:off x="1447800" y="1751251"/>
            <a:ext cx="6096000" cy="44971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76200" y="76200"/>
            <a:ext cx="7848600" cy="1768647"/>
          </a:xfrm>
        </p:spPr>
        <p:txBody>
          <a:bodyPr>
            <a:noAutofit/>
          </a:bodyPr>
          <a:lstStyle/>
          <a:p>
            <a:pPr>
              <a:lnSpc>
                <a:spcPct val="114000"/>
              </a:lnSpc>
            </a:pPr>
            <a:r>
              <a:rPr lang="en-US" sz="3600" dirty="0" smtClean="0"/>
              <a:t>CDT is </a:t>
            </a:r>
            <a:r>
              <a:rPr lang="en-US" sz="3600" dirty="0"/>
              <a:t>the s</a:t>
            </a:r>
            <a:r>
              <a:rPr lang="en-US" sz="3600" dirty="0" smtClean="0"/>
              <a:t>tandard </a:t>
            </a:r>
            <a:r>
              <a:rPr lang="en-US" sz="3600" dirty="0"/>
              <a:t>of c</a:t>
            </a:r>
            <a:r>
              <a:rPr lang="en-US" sz="3600" dirty="0" smtClean="0"/>
              <a:t>are </a:t>
            </a:r>
            <a:r>
              <a:rPr lang="en-US" sz="3600" dirty="0"/>
              <a:t>for </a:t>
            </a:r>
            <a:r>
              <a:rPr lang="en-US" sz="3600" dirty="0" smtClean="0"/>
              <a:t/>
            </a:r>
            <a:br>
              <a:rPr lang="en-US" sz="3600" dirty="0" smtClean="0"/>
            </a:br>
            <a:r>
              <a:rPr lang="en-US" sz="3600" dirty="0" smtClean="0"/>
              <a:t>patients </a:t>
            </a:r>
            <a:r>
              <a:rPr lang="en-US" sz="3600" dirty="0"/>
              <a:t>with l</a:t>
            </a:r>
            <a:r>
              <a:rPr lang="en-US" sz="3600" dirty="0" smtClean="0"/>
              <a:t>ymphedema</a:t>
            </a:r>
            <a:r>
              <a:rPr lang="en-US" sz="3600" dirty="0"/>
              <a:t>!</a:t>
            </a:r>
          </a:p>
        </p:txBody>
      </p:sp>
      <p:sp>
        <p:nvSpPr>
          <p:cNvPr id="4" name="TextBox 3"/>
          <p:cNvSpPr txBox="1"/>
          <p:nvPr/>
        </p:nvSpPr>
        <p:spPr>
          <a:xfrm>
            <a:off x="6465232" y="5786735"/>
            <a:ext cx="1230968" cy="461665"/>
          </a:xfrm>
          <a:prstGeom prst="rect">
            <a:avLst/>
          </a:prstGeom>
          <a:noFill/>
        </p:spPr>
        <p:txBody>
          <a:bodyPr wrap="square" rtlCol="0">
            <a:spAutoFit/>
          </a:bodyPr>
          <a:lstStyle/>
          <a:p>
            <a:pPr algn="ctr"/>
            <a:r>
              <a:rPr lang="en-US" sz="2400" dirty="0" smtClean="0"/>
              <a:t>Jobst</a:t>
            </a:r>
            <a:endParaRPr lang="en-US" sz="2400" dirty="0"/>
          </a:p>
        </p:txBody>
      </p:sp>
    </p:spTree>
    <p:extLst>
      <p:ext uri="{BB962C8B-B14F-4D97-AF65-F5344CB8AC3E}">
        <p14:creationId xmlns:p14="http://schemas.microsoft.com/office/powerpoint/2010/main" val="360181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73" y="1143000"/>
            <a:ext cx="9144000" cy="1295400"/>
          </a:xfrm>
        </p:spPr>
        <p:txBody>
          <a:bodyPr>
            <a:noAutofit/>
          </a:bodyPr>
          <a:lstStyle/>
          <a:p>
            <a:pPr marL="0" indent="0" algn="ctr">
              <a:spcAft>
                <a:spcPts val="600"/>
              </a:spcAft>
              <a:buNone/>
            </a:pPr>
            <a:r>
              <a:rPr lang="en-US" sz="3400" b="1" dirty="0" smtClean="0"/>
              <a:t>There is no cookie-cutter approach </a:t>
            </a:r>
          </a:p>
          <a:p>
            <a:pPr marL="0" indent="0" algn="ctr">
              <a:spcAft>
                <a:spcPts val="600"/>
              </a:spcAft>
              <a:buNone/>
            </a:pPr>
            <a:r>
              <a:rPr lang="en-US" sz="3400" b="1" dirty="0" smtClean="0"/>
              <a:t>to the treatment of lymphedema.</a:t>
            </a:r>
          </a:p>
        </p:txBody>
      </p:sp>
      <p:sp>
        <p:nvSpPr>
          <p:cNvPr id="18" name="Title 1"/>
          <p:cNvSpPr>
            <a:spLocks noGrp="1"/>
          </p:cNvSpPr>
          <p:nvPr>
            <p:ph type="title"/>
          </p:nvPr>
        </p:nvSpPr>
        <p:spPr>
          <a:xfrm>
            <a:off x="687891" y="152400"/>
            <a:ext cx="7564235" cy="1036637"/>
          </a:xfrm>
        </p:spPr>
        <p:txBody>
          <a:bodyPr>
            <a:noAutofit/>
          </a:bodyPr>
          <a:lstStyle/>
          <a:p>
            <a:pPr fontAlgn="auto">
              <a:spcAft>
                <a:spcPts val="0"/>
              </a:spcAft>
              <a:defRPr/>
            </a:pPr>
            <a:r>
              <a:rPr lang="en-US" dirty="0" smtClean="0">
                <a:solidFill>
                  <a:srgbClr val="23B735"/>
                </a:solidFill>
              </a:rPr>
              <a:t>Challenge #3</a:t>
            </a:r>
            <a:endParaRPr lang="en-US" cap="none" dirty="0">
              <a:solidFill>
                <a:srgbClr val="23B735"/>
              </a:solidFill>
            </a:endParaRPr>
          </a:p>
        </p:txBody>
      </p:sp>
      <p:pic>
        <p:nvPicPr>
          <p:cNvPr id="1026" name="Picture 2" descr="G:\LE&amp;RN\Effective CDT\Graphics\Upper_limb_lymphedema.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533400" y="2641911"/>
            <a:ext cx="8034337" cy="3425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17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rial_logo top r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Arial_logo top right</Template>
  <TotalTime>885</TotalTime>
  <Words>2861</Words>
  <Application>Microsoft Office PowerPoint</Application>
  <PresentationFormat>On-screen Show (4:3)</PresentationFormat>
  <Paragraphs>288</Paragraphs>
  <Slides>32</Slides>
  <Notes>32</Notes>
  <HiddenSlides>0</HiddenSlides>
  <MMClips>3</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Arial_logo top right</vt:lpstr>
      <vt:lpstr>Effective CDT</vt:lpstr>
      <vt:lpstr>PowerPoint Presentation</vt:lpstr>
      <vt:lpstr>PowerPoint Presentation</vt:lpstr>
      <vt:lpstr>PowerPoint Presentation</vt:lpstr>
      <vt:lpstr>Lymphedema</vt:lpstr>
      <vt:lpstr>Challenge #2</vt:lpstr>
      <vt:lpstr>Treatment of Lymphedema </vt:lpstr>
      <vt:lpstr>CDT is the standard of care for  patients with lymphedema!</vt:lpstr>
      <vt:lpstr>Challenge #3</vt:lpstr>
      <vt:lpstr>PowerPoint Presentation</vt:lpstr>
      <vt:lpstr>Manual Lymph Drainage (MLD)</vt:lpstr>
      <vt:lpstr>Near-Infrared  Fluorescence Imaging</vt:lpstr>
      <vt:lpstr>Effective MLD</vt:lpstr>
      <vt:lpstr>MLD alone does NOT work!</vt:lpstr>
      <vt:lpstr>Inadequate MLD</vt:lpstr>
      <vt:lpstr>CDT Treatment Session Time</vt:lpstr>
      <vt:lpstr>Pumps and Bandaging</vt:lpstr>
      <vt:lpstr>Two-Phase Treatment of Lymphedema</vt:lpstr>
      <vt:lpstr>PowerPoint Presentation</vt:lpstr>
      <vt:lpstr>PowerPoint Presentation</vt:lpstr>
      <vt:lpstr>PowerPoint Presentation</vt:lpstr>
      <vt:lpstr>PowerPoint Presentation</vt:lpstr>
      <vt:lpstr>Patient Testimonial</vt:lpstr>
      <vt:lpstr>PowerPoint Presentation</vt:lpstr>
      <vt:lpstr>Challenge #4</vt:lpstr>
      <vt:lpstr>PowerPoint Presentation</vt:lpstr>
      <vt:lpstr>PowerPoint Presentation</vt:lpstr>
      <vt:lpstr>PowerPoint Presentation</vt:lpstr>
      <vt:lpstr>Patient with Secondary UE Lymphedema  Before and After CDT</vt:lpstr>
      <vt:lpstr>Patient with Secondary UE Lymphedema  Before and After CDT</vt:lpstr>
      <vt:lpstr>Patient with Primary LE Lymphedema Before and After CDT</vt:lpstr>
      <vt:lpstr>Patient with Secondary LE Lymphedema Before and After CDT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FD</dc:creator>
  <cp:lastModifiedBy>Graphic</cp:lastModifiedBy>
  <cp:revision>70</cp:revision>
  <cp:lastPrinted>2018-05-18T13:50:33Z</cp:lastPrinted>
  <dcterms:created xsi:type="dcterms:W3CDTF">2018-05-08T21:23:30Z</dcterms:created>
  <dcterms:modified xsi:type="dcterms:W3CDTF">2018-05-18T20:31:48Z</dcterms:modified>
</cp:coreProperties>
</file>