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xls" ContentType="application/vnd.ms-excel"/>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0"/>
  </p:notesMasterIdLst>
  <p:handoutMasterIdLst>
    <p:handoutMasterId r:id="rId51"/>
  </p:handoutMasterIdLst>
  <p:sldIdLst>
    <p:sldId id="310" r:id="rId2"/>
    <p:sldId id="311" r:id="rId3"/>
    <p:sldId id="312" r:id="rId4"/>
    <p:sldId id="313" r:id="rId5"/>
    <p:sldId id="314" r:id="rId6"/>
    <p:sldId id="315" r:id="rId7"/>
    <p:sldId id="316" r:id="rId8"/>
    <p:sldId id="317" r:id="rId9"/>
    <p:sldId id="318" r:id="rId10"/>
    <p:sldId id="319" r:id="rId11"/>
    <p:sldId id="320" r:id="rId12"/>
    <p:sldId id="321" r:id="rId13"/>
    <p:sldId id="322" r:id="rId14"/>
    <p:sldId id="323" r:id="rId15"/>
    <p:sldId id="324" r:id="rId16"/>
    <p:sldId id="325" r:id="rId17"/>
    <p:sldId id="326" r:id="rId18"/>
    <p:sldId id="327" r:id="rId19"/>
    <p:sldId id="328" r:id="rId20"/>
    <p:sldId id="329" r:id="rId21"/>
    <p:sldId id="374" r:id="rId22"/>
    <p:sldId id="330" r:id="rId23"/>
    <p:sldId id="376" r:id="rId24"/>
    <p:sldId id="332" r:id="rId25"/>
    <p:sldId id="333" r:id="rId26"/>
    <p:sldId id="334" r:id="rId27"/>
    <p:sldId id="335" r:id="rId28"/>
    <p:sldId id="336" r:id="rId29"/>
    <p:sldId id="337" r:id="rId30"/>
    <p:sldId id="338" r:id="rId31"/>
    <p:sldId id="339" r:id="rId32"/>
    <p:sldId id="340" r:id="rId33"/>
    <p:sldId id="341" r:id="rId34"/>
    <p:sldId id="342" r:id="rId35"/>
    <p:sldId id="343" r:id="rId36"/>
    <p:sldId id="344" r:id="rId37"/>
    <p:sldId id="345" r:id="rId38"/>
    <p:sldId id="346" r:id="rId39"/>
    <p:sldId id="347" r:id="rId40"/>
    <p:sldId id="348" r:id="rId41"/>
    <p:sldId id="349" r:id="rId42"/>
    <p:sldId id="350" r:id="rId43"/>
    <p:sldId id="351" r:id="rId44"/>
    <p:sldId id="352" r:id="rId45"/>
    <p:sldId id="353" r:id="rId46"/>
    <p:sldId id="354" r:id="rId47"/>
    <p:sldId id="355" r:id="rId48"/>
    <p:sldId id="356" r:id="rId49"/>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6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6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6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6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64" charset="-128"/>
        <a:cs typeface="+mn-cs"/>
      </a:defRPr>
    </a:lvl5pPr>
    <a:lvl6pPr marL="2286000" algn="l" defTabSz="914400" rtl="0" eaLnBrk="1" latinLnBrk="0" hangingPunct="1">
      <a:defRPr sz="2400" kern="1200">
        <a:solidFill>
          <a:schemeClr val="tx1"/>
        </a:solidFill>
        <a:latin typeface="Arial" charset="0"/>
        <a:ea typeface="ＭＳ Ｐゴシック" pitchFamily="-64" charset="-128"/>
        <a:cs typeface="+mn-cs"/>
      </a:defRPr>
    </a:lvl6pPr>
    <a:lvl7pPr marL="2743200" algn="l" defTabSz="914400" rtl="0" eaLnBrk="1" latinLnBrk="0" hangingPunct="1">
      <a:defRPr sz="2400" kern="1200">
        <a:solidFill>
          <a:schemeClr val="tx1"/>
        </a:solidFill>
        <a:latin typeface="Arial" charset="0"/>
        <a:ea typeface="ＭＳ Ｐゴシック" pitchFamily="-64" charset="-128"/>
        <a:cs typeface="+mn-cs"/>
      </a:defRPr>
    </a:lvl7pPr>
    <a:lvl8pPr marL="3200400" algn="l" defTabSz="914400" rtl="0" eaLnBrk="1" latinLnBrk="0" hangingPunct="1">
      <a:defRPr sz="2400" kern="1200">
        <a:solidFill>
          <a:schemeClr val="tx1"/>
        </a:solidFill>
        <a:latin typeface="Arial" charset="0"/>
        <a:ea typeface="ＭＳ Ｐゴシック" pitchFamily="-64" charset="-128"/>
        <a:cs typeface="+mn-cs"/>
      </a:defRPr>
    </a:lvl8pPr>
    <a:lvl9pPr marL="3657600" algn="l" defTabSz="914400" rtl="0" eaLnBrk="1" latinLnBrk="0" hangingPunct="1">
      <a:defRPr sz="2400" kern="1200">
        <a:solidFill>
          <a:schemeClr val="tx1"/>
        </a:solidFill>
        <a:latin typeface="Arial" charset="0"/>
        <a:ea typeface="ＭＳ Ｐゴシック" pitchFamily="-6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5451"/>
    <a:srgbClr val="FEFFFF"/>
    <a:srgbClr val="000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7" autoAdjust="0"/>
    <p:restoredTop sz="90024" autoAdjust="0"/>
  </p:normalViewPr>
  <p:slideViewPr>
    <p:cSldViewPr>
      <p:cViewPr varScale="1">
        <p:scale>
          <a:sx n="75" d="100"/>
          <a:sy n="75" d="100"/>
        </p:scale>
        <p:origin x="-307" y="-82"/>
      </p:cViewPr>
      <p:guideLst>
        <p:guide orient="horz" pos="2160"/>
        <p:guide pos="2880"/>
      </p:guideLst>
    </p:cSldViewPr>
  </p:slideViewPr>
  <p:notesTextViewPr>
    <p:cViewPr>
      <p:scale>
        <a:sx n="1" d="1"/>
        <a:sy n="1" d="1"/>
      </p:scale>
      <p:origin x="0" y="0"/>
    </p:cViewPr>
  </p:notesTextViewPr>
  <p:sorterViewPr>
    <p:cViewPr>
      <p:scale>
        <a:sx n="100" d="100"/>
        <a:sy n="100" d="100"/>
      </p:scale>
      <p:origin x="0" y="3870"/>
    </p:cViewPr>
  </p:sorterViewPr>
  <p:notesViewPr>
    <p:cSldViewPr>
      <p:cViewPr varScale="1">
        <p:scale>
          <a:sx n="62" d="100"/>
          <a:sy n="62" d="100"/>
        </p:scale>
        <p:origin x="-1637" y="-10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4143587" y="9119474"/>
            <a:ext cx="3169920" cy="480060"/>
          </a:xfrm>
          <a:prstGeom prst="rect">
            <a:avLst/>
          </a:prstGeom>
        </p:spPr>
        <p:txBody>
          <a:bodyPr vert="horz" lIns="96655" tIns="48328" rIns="96655" bIns="48328" rtlCol="0" anchor="b"/>
          <a:lstStyle>
            <a:lvl1pPr algn="r">
              <a:defRPr sz="1200"/>
            </a:lvl1pPr>
          </a:lstStyle>
          <a:p>
            <a:fld id="{DB2A45C8-5A49-4DBC-8690-E9431AA7012F}" type="slidenum">
              <a:rPr lang="en-US" smtClean="0"/>
              <a:t>‹#›</a:t>
            </a:fld>
            <a:endParaRPr lang="en-US" dirty="0"/>
          </a:p>
        </p:txBody>
      </p:sp>
    </p:spTree>
    <p:extLst>
      <p:ext uri="{BB962C8B-B14F-4D97-AF65-F5344CB8AC3E}">
        <p14:creationId xmlns:p14="http://schemas.microsoft.com/office/powerpoint/2010/main" val="9333841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5" tIns="48328" rIns="96655" bIns="48328" rtlCol="0"/>
          <a:lstStyle>
            <a:lvl1pPr algn="l">
              <a:defRPr sz="12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55" tIns="48328" rIns="96655" bIns="48328" rtlCol="0"/>
          <a:lstStyle>
            <a:lvl1pPr algn="r">
              <a:defRPr sz="1200"/>
            </a:lvl1pPr>
          </a:lstStyle>
          <a:p>
            <a:fld id="{A8972847-51B7-4ABF-B9A2-A72ACE0B1111}" type="datetimeFigureOut">
              <a:rPr lang="en-US" smtClean="0"/>
              <a:t>5/12/2015</a:t>
            </a:fld>
            <a:endParaRPr lang="en-US" dirty="0"/>
          </a:p>
        </p:txBody>
      </p:sp>
      <p:sp>
        <p:nvSpPr>
          <p:cNvPr id="4" name="Slide Image Placeholder 3"/>
          <p:cNvSpPr>
            <a:spLocks noGrp="1" noRot="1" noChangeAspect="1"/>
          </p:cNvSpPr>
          <p:nvPr>
            <p:ph type="sldImg" idx="2"/>
          </p:nvPr>
        </p:nvSpPr>
        <p:spPr>
          <a:xfrm>
            <a:off x="1257300" y="719138"/>
            <a:ext cx="4802188" cy="3600450"/>
          </a:xfrm>
          <a:prstGeom prst="rect">
            <a:avLst/>
          </a:prstGeom>
          <a:noFill/>
          <a:ln w="12700">
            <a:solidFill>
              <a:prstClr val="black"/>
            </a:solidFill>
          </a:ln>
        </p:spPr>
        <p:txBody>
          <a:bodyPr vert="horz" lIns="96655" tIns="48328" rIns="96655" bIns="48328" rtlCol="0" anchor="ctr"/>
          <a:lstStyle/>
          <a:p>
            <a:endParaRPr lang="en-US" dirty="0"/>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55" tIns="48328" rIns="96655" bIns="4832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55" tIns="48328" rIns="96655" bIns="4832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5" tIns="48328" rIns="96655" bIns="48328" rtlCol="0" anchor="b"/>
          <a:lstStyle>
            <a:lvl1pPr algn="r">
              <a:defRPr sz="1200"/>
            </a:lvl1pPr>
          </a:lstStyle>
          <a:p>
            <a:fld id="{3C344E0F-47EE-4C71-B8F4-1C707DBA868A}" type="slidenum">
              <a:rPr lang="en-US" smtClean="0"/>
              <a:t>‹#›</a:t>
            </a:fld>
            <a:endParaRPr lang="en-US" dirty="0"/>
          </a:p>
        </p:txBody>
      </p:sp>
    </p:spTree>
    <p:extLst>
      <p:ext uri="{BB962C8B-B14F-4D97-AF65-F5344CB8AC3E}">
        <p14:creationId xmlns:p14="http://schemas.microsoft.com/office/powerpoint/2010/main" val="175550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pitchFamily="34" charset="0"/>
                <a:ea typeface="ＭＳ Ｐゴシック" pitchFamily="34" charset="-128"/>
              </a:defRPr>
            </a:lvl1pPr>
            <a:lvl2pPr marL="785322" indent="-302047" eaLnBrk="0" hangingPunct="0">
              <a:defRPr sz="2600">
                <a:solidFill>
                  <a:schemeClr val="tx1"/>
                </a:solidFill>
                <a:latin typeface="Arial" pitchFamily="34" charset="0"/>
                <a:ea typeface="ＭＳ Ｐゴシック" pitchFamily="34" charset="-128"/>
              </a:defRPr>
            </a:lvl2pPr>
            <a:lvl3pPr marL="1208189" indent="-241638" eaLnBrk="0" hangingPunct="0">
              <a:defRPr sz="2600">
                <a:solidFill>
                  <a:schemeClr val="tx1"/>
                </a:solidFill>
                <a:latin typeface="Arial" pitchFamily="34" charset="0"/>
                <a:ea typeface="ＭＳ Ｐゴシック" pitchFamily="34" charset="-128"/>
              </a:defRPr>
            </a:lvl3pPr>
            <a:lvl4pPr marL="1691465" indent="-241638" eaLnBrk="0" hangingPunct="0">
              <a:defRPr sz="2600">
                <a:solidFill>
                  <a:schemeClr val="tx1"/>
                </a:solidFill>
                <a:latin typeface="Arial" pitchFamily="34" charset="0"/>
                <a:ea typeface="ＭＳ Ｐゴシック" pitchFamily="34" charset="-128"/>
              </a:defRPr>
            </a:lvl4pPr>
            <a:lvl5pPr marL="2174740" indent="-241638" eaLnBrk="0" hangingPunct="0">
              <a:defRPr sz="2600">
                <a:solidFill>
                  <a:schemeClr val="tx1"/>
                </a:solidFill>
                <a:latin typeface="Arial" pitchFamily="34" charset="0"/>
                <a:ea typeface="ＭＳ Ｐゴシック" pitchFamily="34" charset="-128"/>
              </a:defRPr>
            </a:lvl5pPr>
            <a:lvl6pPr marL="2658016" indent="-241638"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141292" indent="-241638"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624567" indent="-241638"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107843" indent="-241638"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fld id="{487F8E34-4819-4F75-9CAF-7DEA38F69ED7}" type="slidenum">
              <a:rPr lang="en-US" sz="1200"/>
              <a:pPr/>
              <a:t>5</a:t>
            </a:fld>
            <a:endParaRPr lang="en-US" sz="1200"/>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Once lymphatics are damaged, lymphedema may occur at any time.  Sometimes it starts immediately after lymph nodes or vessels are damaged, sometimes it starts up to 30 years after lymph node dissection, sometimes a very trivial thing may set it off such as a bee sting, sunburn, pet scratch, carrying heavy items, after travel by air.</a:t>
            </a:r>
          </a:p>
          <a:p>
            <a:pPr eaLnBrk="1" hangingPunct="1">
              <a:spcBef>
                <a:spcPct val="0"/>
              </a:spcBef>
            </a:pPr>
            <a:endParaRPr lang="en-US" smtClean="0"/>
          </a:p>
          <a:p>
            <a:pPr eaLnBrk="1" hangingPunct="1">
              <a:spcBef>
                <a:spcPct val="0"/>
              </a:spcBef>
            </a:pPr>
            <a:r>
              <a:rPr lang="en-US" smtClean="0"/>
              <a:t>Why? Fibroblasts become activated in high-protein swelling.  This means they start producing new connective tissue.  This is the same process in wound healing - to create fibrosclerotic tissue or hard tissue like scar tissue.</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pitchFamily="34" charset="0"/>
                <a:ea typeface="ＭＳ Ｐゴシック" pitchFamily="34" charset="-128"/>
              </a:defRPr>
            </a:lvl1pPr>
            <a:lvl2pPr marL="785322" indent="-302047" eaLnBrk="0" hangingPunct="0">
              <a:defRPr sz="2600">
                <a:solidFill>
                  <a:schemeClr val="tx1"/>
                </a:solidFill>
                <a:latin typeface="Arial" pitchFamily="34" charset="0"/>
                <a:ea typeface="ＭＳ Ｐゴシック" pitchFamily="34" charset="-128"/>
              </a:defRPr>
            </a:lvl2pPr>
            <a:lvl3pPr marL="1208189" indent="-241638" eaLnBrk="0" hangingPunct="0">
              <a:defRPr sz="2600">
                <a:solidFill>
                  <a:schemeClr val="tx1"/>
                </a:solidFill>
                <a:latin typeface="Arial" pitchFamily="34" charset="0"/>
                <a:ea typeface="ＭＳ Ｐゴシック" pitchFamily="34" charset="-128"/>
              </a:defRPr>
            </a:lvl3pPr>
            <a:lvl4pPr marL="1691465" indent="-241638" eaLnBrk="0" hangingPunct="0">
              <a:defRPr sz="2600">
                <a:solidFill>
                  <a:schemeClr val="tx1"/>
                </a:solidFill>
                <a:latin typeface="Arial" pitchFamily="34" charset="0"/>
                <a:ea typeface="ＭＳ Ｐゴシック" pitchFamily="34" charset="-128"/>
              </a:defRPr>
            </a:lvl4pPr>
            <a:lvl5pPr marL="2174740" indent="-241638" eaLnBrk="0" hangingPunct="0">
              <a:defRPr sz="2600">
                <a:solidFill>
                  <a:schemeClr val="tx1"/>
                </a:solidFill>
                <a:latin typeface="Arial" pitchFamily="34" charset="0"/>
                <a:ea typeface="ＭＳ Ｐゴシック" pitchFamily="34" charset="-128"/>
              </a:defRPr>
            </a:lvl5pPr>
            <a:lvl6pPr marL="2658016" indent="-241638"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141292" indent="-241638"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624567" indent="-241638"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107843" indent="-241638"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fld id="{CC84CC84-55E8-43BA-9DC1-8CCDC28EE181}" type="slidenum">
              <a:rPr lang="en-US" sz="1200"/>
              <a:pPr/>
              <a:t>15</a:t>
            </a:fld>
            <a:endParaRPr lang="en-US" sz="1200"/>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pic>
        <p:nvPicPr>
          <p:cNvPr id="62469" name="Picture 4" descr="Clavicle Lymph Vesse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760" y="1040130"/>
            <a:ext cx="2380827" cy="304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pitchFamily="34" charset="0"/>
                <a:ea typeface="ＭＳ Ｐゴシック" pitchFamily="34" charset="-128"/>
              </a:defRPr>
            </a:lvl1pPr>
            <a:lvl2pPr marL="785322" indent="-302047" eaLnBrk="0" hangingPunct="0">
              <a:defRPr sz="2600">
                <a:solidFill>
                  <a:schemeClr val="tx1"/>
                </a:solidFill>
                <a:latin typeface="Arial" pitchFamily="34" charset="0"/>
                <a:ea typeface="ＭＳ Ｐゴシック" pitchFamily="34" charset="-128"/>
              </a:defRPr>
            </a:lvl2pPr>
            <a:lvl3pPr marL="1208189" indent="-241638" eaLnBrk="0" hangingPunct="0">
              <a:defRPr sz="2600">
                <a:solidFill>
                  <a:schemeClr val="tx1"/>
                </a:solidFill>
                <a:latin typeface="Arial" pitchFamily="34" charset="0"/>
                <a:ea typeface="ＭＳ Ｐゴシック" pitchFamily="34" charset="-128"/>
              </a:defRPr>
            </a:lvl3pPr>
            <a:lvl4pPr marL="1691465" indent="-241638" eaLnBrk="0" hangingPunct="0">
              <a:defRPr sz="2600">
                <a:solidFill>
                  <a:schemeClr val="tx1"/>
                </a:solidFill>
                <a:latin typeface="Arial" pitchFamily="34" charset="0"/>
                <a:ea typeface="ＭＳ Ｐゴシック" pitchFamily="34" charset="-128"/>
              </a:defRPr>
            </a:lvl4pPr>
            <a:lvl5pPr marL="2174740" indent="-241638" eaLnBrk="0" hangingPunct="0">
              <a:defRPr sz="2600">
                <a:solidFill>
                  <a:schemeClr val="tx1"/>
                </a:solidFill>
                <a:latin typeface="Arial" pitchFamily="34" charset="0"/>
                <a:ea typeface="ＭＳ Ｐゴシック" pitchFamily="34" charset="-128"/>
              </a:defRPr>
            </a:lvl5pPr>
            <a:lvl6pPr marL="2658016" indent="-241638"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141292" indent="-241638"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624567" indent="-241638"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107843" indent="-241638"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fld id="{631A9027-8F84-42BE-BD77-50D40B7165B1}" type="slidenum">
              <a:rPr lang="en-US" sz="1200"/>
              <a:pPr/>
              <a:t>16</a:t>
            </a:fld>
            <a:endParaRPr lang="en-US" sz="1200"/>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This is a schematic of lymph circulation.  The faucet represents the arteries, pouring fluid out from the heart into the tissues at the capillary bed.  The main drain is like the vein system, draining most of the water.  When these two forces are balanced, no overflow occurs.  If a disturbance was to occur in the main drain, the tub would fill but the overflow drain acts like the lymph system, able to handle the excess water load thereby preventing the tub from overflowing.  This is called Starlings equilibrium.</a:t>
            </a:r>
          </a:p>
          <a:p>
            <a:pPr eaLnBrk="1" hangingPunct="1">
              <a:spcBef>
                <a:spcPct val="0"/>
              </a:spcBef>
            </a:pPr>
            <a:endParaRPr lang="en-US" smtClean="0"/>
          </a:p>
          <a:p>
            <a:pPr eaLnBrk="1" hangingPunct="1">
              <a:spcBef>
                <a:spcPct val="0"/>
              </a:spcBef>
            </a:pPr>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pitchFamily="34" charset="0"/>
                <a:ea typeface="ＭＳ Ｐゴシック" pitchFamily="34" charset="-128"/>
              </a:defRPr>
            </a:lvl1pPr>
            <a:lvl2pPr marL="785322" indent="-302047" eaLnBrk="0" hangingPunct="0">
              <a:defRPr sz="2600">
                <a:solidFill>
                  <a:schemeClr val="tx1"/>
                </a:solidFill>
                <a:latin typeface="Arial" pitchFamily="34" charset="0"/>
                <a:ea typeface="ＭＳ Ｐゴシック" pitchFamily="34" charset="-128"/>
              </a:defRPr>
            </a:lvl2pPr>
            <a:lvl3pPr marL="1208189" indent="-241638" eaLnBrk="0" hangingPunct="0">
              <a:defRPr sz="2600">
                <a:solidFill>
                  <a:schemeClr val="tx1"/>
                </a:solidFill>
                <a:latin typeface="Arial" pitchFamily="34" charset="0"/>
                <a:ea typeface="ＭＳ Ｐゴシック" pitchFamily="34" charset="-128"/>
              </a:defRPr>
            </a:lvl3pPr>
            <a:lvl4pPr marL="1691465" indent="-241638" eaLnBrk="0" hangingPunct="0">
              <a:defRPr sz="2600">
                <a:solidFill>
                  <a:schemeClr val="tx1"/>
                </a:solidFill>
                <a:latin typeface="Arial" pitchFamily="34" charset="0"/>
                <a:ea typeface="ＭＳ Ｐゴシック" pitchFamily="34" charset="-128"/>
              </a:defRPr>
            </a:lvl4pPr>
            <a:lvl5pPr marL="2174740" indent="-241638" eaLnBrk="0" hangingPunct="0">
              <a:defRPr sz="2600">
                <a:solidFill>
                  <a:schemeClr val="tx1"/>
                </a:solidFill>
                <a:latin typeface="Arial" pitchFamily="34" charset="0"/>
                <a:ea typeface="ＭＳ Ｐゴシック" pitchFamily="34" charset="-128"/>
              </a:defRPr>
            </a:lvl5pPr>
            <a:lvl6pPr marL="2658016" indent="-241638"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141292" indent="-241638"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624567" indent="-241638"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107843" indent="-241638"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fld id="{4910CE65-6E33-480E-AFF0-97ECF6CF8B96}" type="slidenum">
              <a:rPr lang="en-US" sz="1200"/>
              <a:pPr/>
              <a:t>17</a:t>
            </a:fld>
            <a:endParaRPr lang="en-US" sz="1200"/>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pitchFamily="34" charset="0"/>
                <a:ea typeface="ＭＳ Ｐゴシック" pitchFamily="34" charset="-128"/>
              </a:defRPr>
            </a:lvl1pPr>
            <a:lvl2pPr marL="785322" indent="-302047" eaLnBrk="0" hangingPunct="0">
              <a:defRPr sz="2600">
                <a:solidFill>
                  <a:schemeClr val="tx1"/>
                </a:solidFill>
                <a:latin typeface="Arial" pitchFamily="34" charset="0"/>
                <a:ea typeface="ＭＳ Ｐゴシック" pitchFamily="34" charset="-128"/>
              </a:defRPr>
            </a:lvl2pPr>
            <a:lvl3pPr marL="1208189" indent="-241638" eaLnBrk="0" hangingPunct="0">
              <a:defRPr sz="2600">
                <a:solidFill>
                  <a:schemeClr val="tx1"/>
                </a:solidFill>
                <a:latin typeface="Arial" pitchFamily="34" charset="0"/>
                <a:ea typeface="ＭＳ Ｐゴシック" pitchFamily="34" charset="-128"/>
              </a:defRPr>
            </a:lvl3pPr>
            <a:lvl4pPr marL="1691465" indent="-241638" eaLnBrk="0" hangingPunct="0">
              <a:defRPr sz="2600">
                <a:solidFill>
                  <a:schemeClr val="tx1"/>
                </a:solidFill>
                <a:latin typeface="Arial" pitchFamily="34" charset="0"/>
                <a:ea typeface="ＭＳ Ｐゴシック" pitchFamily="34" charset="-128"/>
              </a:defRPr>
            </a:lvl4pPr>
            <a:lvl5pPr marL="2174740" indent="-241638" eaLnBrk="0" hangingPunct="0">
              <a:defRPr sz="2600">
                <a:solidFill>
                  <a:schemeClr val="tx1"/>
                </a:solidFill>
                <a:latin typeface="Arial" pitchFamily="34" charset="0"/>
                <a:ea typeface="ＭＳ Ｐゴシック" pitchFamily="34" charset="-128"/>
              </a:defRPr>
            </a:lvl5pPr>
            <a:lvl6pPr marL="2658016" indent="-241638"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141292" indent="-241638"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624567" indent="-241638"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107843" indent="-241638"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fld id="{8F436A9D-51E7-4D7A-8DE6-5FB9250D9F67}" type="slidenum">
              <a:rPr lang="en-US" sz="1200"/>
              <a:pPr/>
              <a:t>18</a:t>
            </a:fld>
            <a:endParaRPr lang="en-US" sz="1200"/>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pic>
        <p:nvPicPr>
          <p:cNvPr id="65541" name="Picture 4" descr="Lymph Flow fromSki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1201" y="960122"/>
            <a:ext cx="2497667" cy="319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pitchFamily="34" charset="0"/>
                <a:ea typeface="ＭＳ Ｐゴシック" pitchFamily="34" charset="-128"/>
              </a:defRPr>
            </a:lvl1pPr>
            <a:lvl2pPr marL="785322" indent="-302047" eaLnBrk="0" hangingPunct="0">
              <a:defRPr sz="2600">
                <a:solidFill>
                  <a:schemeClr val="tx1"/>
                </a:solidFill>
                <a:latin typeface="Arial" pitchFamily="34" charset="0"/>
                <a:ea typeface="ＭＳ Ｐゴシック" pitchFamily="34" charset="-128"/>
              </a:defRPr>
            </a:lvl2pPr>
            <a:lvl3pPr marL="1208189" indent="-241638" eaLnBrk="0" hangingPunct="0">
              <a:defRPr sz="2600">
                <a:solidFill>
                  <a:schemeClr val="tx1"/>
                </a:solidFill>
                <a:latin typeface="Arial" pitchFamily="34" charset="0"/>
                <a:ea typeface="ＭＳ Ｐゴシック" pitchFamily="34" charset="-128"/>
              </a:defRPr>
            </a:lvl3pPr>
            <a:lvl4pPr marL="1691465" indent="-241638" eaLnBrk="0" hangingPunct="0">
              <a:defRPr sz="2600">
                <a:solidFill>
                  <a:schemeClr val="tx1"/>
                </a:solidFill>
                <a:latin typeface="Arial" pitchFamily="34" charset="0"/>
                <a:ea typeface="ＭＳ Ｐゴシック" pitchFamily="34" charset="-128"/>
              </a:defRPr>
            </a:lvl4pPr>
            <a:lvl5pPr marL="2174740" indent="-241638" eaLnBrk="0" hangingPunct="0">
              <a:defRPr sz="2600">
                <a:solidFill>
                  <a:schemeClr val="tx1"/>
                </a:solidFill>
                <a:latin typeface="Arial" pitchFamily="34" charset="0"/>
                <a:ea typeface="ＭＳ Ｐゴシック" pitchFamily="34" charset="-128"/>
              </a:defRPr>
            </a:lvl5pPr>
            <a:lvl6pPr marL="2658016" indent="-241638"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141292" indent="-241638"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624567" indent="-241638"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107843" indent="-241638"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fld id="{420727C5-008F-41EF-AFE7-84B41DFB6B9B}" type="slidenum">
              <a:rPr lang="en-US" sz="1200"/>
              <a:pPr/>
              <a:t>19</a:t>
            </a:fld>
            <a:endParaRPr lang="en-US" sz="1200"/>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pitchFamily="34" charset="0"/>
                <a:ea typeface="ＭＳ Ｐゴシック" pitchFamily="34" charset="-128"/>
              </a:defRPr>
            </a:lvl1pPr>
            <a:lvl2pPr marL="785322" indent="-302047" eaLnBrk="0" hangingPunct="0">
              <a:defRPr sz="2600">
                <a:solidFill>
                  <a:schemeClr val="tx1"/>
                </a:solidFill>
                <a:latin typeface="Arial" pitchFamily="34" charset="0"/>
                <a:ea typeface="ＭＳ Ｐゴシック" pitchFamily="34" charset="-128"/>
              </a:defRPr>
            </a:lvl2pPr>
            <a:lvl3pPr marL="1208189" indent="-241638" eaLnBrk="0" hangingPunct="0">
              <a:defRPr sz="2600">
                <a:solidFill>
                  <a:schemeClr val="tx1"/>
                </a:solidFill>
                <a:latin typeface="Arial" pitchFamily="34" charset="0"/>
                <a:ea typeface="ＭＳ Ｐゴシック" pitchFamily="34" charset="-128"/>
              </a:defRPr>
            </a:lvl3pPr>
            <a:lvl4pPr marL="1691465" indent="-241638" eaLnBrk="0" hangingPunct="0">
              <a:defRPr sz="2600">
                <a:solidFill>
                  <a:schemeClr val="tx1"/>
                </a:solidFill>
                <a:latin typeface="Arial" pitchFamily="34" charset="0"/>
                <a:ea typeface="ＭＳ Ｐゴシック" pitchFamily="34" charset="-128"/>
              </a:defRPr>
            </a:lvl4pPr>
            <a:lvl5pPr marL="2174740" indent="-241638" eaLnBrk="0" hangingPunct="0">
              <a:defRPr sz="2600">
                <a:solidFill>
                  <a:schemeClr val="tx1"/>
                </a:solidFill>
                <a:latin typeface="Arial" pitchFamily="34" charset="0"/>
                <a:ea typeface="ＭＳ Ｐゴシック" pitchFamily="34" charset="-128"/>
              </a:defRPr>
            </a:lvl5pPr>
            <a:lvl6pPr marL="2658016" indent="-241638"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141292" indent="-241638"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624567" indent="-241638"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107843" indent="-241638"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fld id="{7503F9D2-2723-444C-8153-84B11AB7647C}" type="slidenum">
              <a:rPr lang="en-US" sz="1200"/>
              <a:pPr/>
              <a:t>20</a:t>
            </a:fld>
            <a:endParaRPr lang="en-US" sz="1200"/>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pitchFamily="34" charset="0"/>
                <a:ea typeface="ＭＳ Ｐゴシック" pitchFamily="34" charset="-128"/>
              </a:defRPr>
            </a:lvl1pPr>
            <a:lvl2pPr marL="785322" indent="-302047" eaLnBrk="0" hangingPunct="0">
              <a:defRPr sz="2600">
                <a:solidFill>
                  <a:schemeClr val="tx1"/>
                </a:solidFill>
                <a:latin typeface="Arial" pitchFamily="34" charset="0"/>
                <a:ea typeface="ＭＳ Ｐゴシック" pitchFamily="34" charset="-128"/>
              </a:defRPr>
            </a:lvl2pPr>
            <a:lvl3pPr marL="1208189" indent="-241638" eaLnBrk="0" hangingPunct="0">
              <a:defRPr sz="2600">
                <a:solidFill>
                  <a:schemeClr val="tx1"/>
                </a:solidFill>
                <a:latin typeface="Arial" pitchFamily="34" charset="0"/>
                <a:ea typeface="ＭＳ Ｐゴシック" pitchFamily="34" charset="-128"/>
              </a:defRPr>
            </a:lvl3pPr>
            <a:lvl4pPr marL="1691465" indent="-241638" eaLnBrk="0" hangingPunct="0">
              <a:defRPr sz="2600">
                <a:solidFill>
                  <a:schemeClr val="tx1"/>
                </a:solidFill>
                <a:latin typeface="Arial" pitchFamily="34" charset="0"/>
                <a:ea typeface="ＭＳ Ｐゴシック" pitchFamily="34" charset="-128"/>
              </a:defRPr>
            </a:lvl4pPr>
            <a:lvl5pPr marL="2174740" indent="-241638" eaLnBrk="0" hangingPunct="0">
              <a:defRPr sz="2600">
                <a:solidFill>
                  <a:schemeClr val="tx1"/>
                </a:solidFill>
                <a:latin typeface="Arial" pitchFamily="34" charset="0"/>
                <a:ea typeface="ＭＳ Ｐゴシック" pitchFamily="34" charset="-128"/>
              </a:defRPr>
            </a:lvl5pPr>
            <a:lvl6pPr marL="2658016" indent="-241638"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141292" indent="-241638"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624567" indent="-241638"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107843" indent="-241638"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fld id="{945BB56E-4A9F-4F50-8656-C22E91A3552C}" type="slidenum">
              <a:rPr lang="en-US" sz="1200"/>
              <a:pPr/>
              <a:t>28</a:t>
            </a:fld>
            <a:endParaRPr lang="en-US" sz="1200"/>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An accurate diagnosis of lymphedema is essential for appropriate therapy.  In most clients, the diagnosis of lymphedema can be readily determined from the clinical history and physical exam.</a:t>
            </a:r>
          </a:p>
          <a:p>
            <a:pPr eaLnBrk="1" hangingPunct="1">
              <a:spcBef>
                <a:spcPct val="0"/>
              </a:spcBef>
            </a:pPr>
            <a:endParaRPr lang="en-US" smtClean="0"/>
          </a:p>
          <a:p>
            <a:pPr eaLnBrk="1" hangingPunct="1">
              <a:spcBef>
                <a:spcPct val="0"/>
              </a:spcBef>
            </a:pPr>
            <a:r>
              <a:rPr lang="en-US" smtClean="0"/>
              <a:t>In other clients, confounding conditions such as morbid obesity, venous insufficiency, trauma, and repeated infection, hypertension, congestive heart failure, or cerebrovascular disease may complicate the clinical picture.</a:t>
            </a:r>
          </a:p>
          <a:p>
            <a:pPr eaLnBrk="1" hangingPunct="1">
              <a:spcBef>
                <a:spcPct val="0"/>
              </a:spcBef>
            </a:pPr>
            <a:endParaRPr lang="en-US" smtClean="0"/>
          </a:p>
          <a:p>
            <a:pPr eaLnBrk="1" hangingPunct="1">
              <a:spcBef>
                <a:spcPct val="0"/>
              </a:spcBef>
            </a:pPr>
            <a:r>
              <a:rPr lang="en-US" smtClean="0"/>
              <a:t>Lymphedema may be simple or complex but should not be neglected.  Accurate diagnosis and effective therapy is available and lymphology itself is now recognized as an important specialty in which clinicians are carefully trained in the intricacies of the lymphatic system, and safe effective therapy.</a:t>
            </a:r>
          </a:p>
          <a:p>
            <a:pPr eaLnBrk="1" hangingPunct="1">
              <a:spcBef>
                <a:spcPct val="0"/>
              </a:spcBef>
            </a:pPr>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pitchFamily="34" charset="0"/>
                <a:ea typeface="ＭＳ Ｐゴシック" pitchFamily="34" charset="-128"/>
              </a:defRPr>
            </a:lvl1pPr>
            <a:lvl2pPr marL="785322" indent="-302047" eaLnBrk="0" hangingPunct="0">
              <a:defRPr sz="2600">
                <a:solidFill>
                  <a:schemeClr val="tx1"/>
                </a:solidFill>
                <a:latin typeface="Arial" pitchFamily="34" charset="0"/>
                <a:ea typeface="ＭＳ Ｐゴシック" pitchFamily="34" charset="-128"/>
              </a:defRPr>
            </a:lvl2pPr>
            <a:lvl3pPr marL="1208189" indent="-241638" eaLnBrk="0" hangingPunct="0">
              <a:defRPr sz="2600">
                <a:solidFill>
                  <a:schemeClr val="tx1"/>
                </a:solidFill>
                <a:latin typeface="Arial" pitchFamily="34" charset="0"/>
                <a:ea typeface="ＭＳ Ｐゴシック" pitchFamily="34" charset="-128"/>
              </a:defRPr>
            </a:lvl3pPr>
            <a:lvl4pPr marL="1691465" indent="-241638" eaLnBrk="0" hangingPunct="0">
              <a:defRPr sz="2600">
                <a:solidFill>
                  <a:schemeClr val="tx1"/>
                </a:solidFill>
                <a:latin typeface="Arial" pitchFamily="34" charset="0"/>
                <a:ea typeface="ＭＳ Ｐゴシック" pitchFamily="34" charset="-128"/>
              </a:defRPr>
            </a:lvl4pPr>
            <a:lvl5pPr marL="2174740" indent="-241638" eaLnBrk="0" hangingPunct="0">
              <a:defRPr sz="2600">
                <a:solidFill>
                  <a:schemeClr val="tx1"/>
                </a:solidFill>
                <a:latin typeface="Arial" pitchFamily="34" charset="0"/>
                <a:ea typeface="ＭＳ Ｐゴシック" pitchFamily="34" charset="-128"/>
              </a:defRPr>
            </a:lvl5pPr>
            <a:lvl6pPr marL="2658016" indent="-241638"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141292" indent="-241638"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624567" indent="-241638"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107843" indent="-241638"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fld id="{9F248978-F629-4074-8090-829FD79E2C66}" type="slidenum">
              <a:rPr lang="en-US" sz="1200"/>
              <a:pPr/>
              <a:t>30</a:t>
            </a:fld>
            <a:endParaRPr lang="en-US" sz="1200"/>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pitchFamily="34" charset="0"/>
                <a:ea typeface="ＭＳ Ｐゴシック" pitchFamily="34" charset="-128"/>
              </a:defRPr>
            </a:lvl1pPr>
            <a:lvl2pPr marL="785322" indent="-302047" eaLnBrk="0" hangingPunct="0">
              <a:defRPr sz="2600">
                <a:solidFill>
                  <a:schemeClr val="tx1"/>
                </a:solidFill>
                <a:latin typeface="Arial" pitchFamily="34" charset="0"/>
                <a:ea typeface="ＭＳ Ｐゴシック" pitchFamily="34" charset="-128"/>
              </a:defRPr>
            </a:lvl2pPr>
            <a:lvl3pPr marL="1208189" indent="-241638" eaLnBrk="0" hangingPunct="0">
              <a:defRPr sz="2600">
                <a:solidFill>
                  <a:schemeClr val="tx1"/>
                </a:solidFill>
                <a:latin typeface="Arial" pitchFamily="34" charset="0"/>
                <a:ea typeface="ＭＳ Ｐゴシック" pitchFamily="34" charset="-128"/>
              </a:defRPr>
            </a:lvl3pPr>
            <a:lvl4pPr marL="1691465" indent="-241638" eaLnBrk="0" hangingPunct="0">
              <a:defRPr sz="2600">
                <a:solidFill>
                  <a:schemeClr val="tx1"/>
                </a:solidFill>
                <a:latin typeface="Arial" pitchFamily="34" charset="0"/>
                <a:ea typeface="ＭＳ Ｐゴシック" pitchFamily="34" charset="-128"/>
              </a:defRPr>
            </a:lvl4pPr>
            <a:lvl5pPr marL="2174740" indent="-241638" eaLnBrk="0" hangingPunct="0">
              <a:defRPr sz="2600">
                <a:solidFill>
                  <a:schemeClr val="tx1"/>
                </a:solidFill>
                <a:latin typeface="Arial" pitchFamily="34" charset="0"/>
                <a:ea typeface="ＭＳ Ｐゴシック" pitchFamily="34" charset="-128"/>
              </a:defRPr>
            </a:lvl5pPr>
            <a:lvl6pPr marL="2658016" indent="-241638"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141292" indent="-241638"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624567" indent="-241638"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107843" indent="-241638"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fld id="{50485E34-D97B-4EA9-B15D-9BE277747A71}" type="slidenum">
              <a:rPr lang="en-US" sz="1200"/>
              <a:pPr/>
              <a:t>31</a:t>
            </a:fld>
            <a:endParaRPr lang="en-US" sz="1200"/>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344E0F-47EE-4C71-B8F4-1C707DBA868A}" type="slidenum">
              <a:rPr lang="en-US" smtClean="0"/>
              <a:t>32</a:t>
            </a:fld>
            <a:endParaRPr lang="en-US" dirty="0"/>
          </a:p>
        </p:txBody>
      </p:sp>
    </p:spTree>
    <p:extLst>
      <p:ext uri="{BB962C8B-B14F-4D97-AF65-F5344CB8AC3E}">
        <p14:creationId xmlns:p14="http://schemas.microsoft.com/office/powerpoint/2010/main" val="2874042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pitchFamily="34" charset="0"/>
                <a:ea typeface="ＭＳ Ｐゴシック" pitchFamily="34" charset="-128"/>
              </a:defRPr>
            </a:lvl1pPr>
            <a:lvl2pPr marL="785322" indent="-302047" eaLnBrk="0" hangingPunct="0">
              <a:defRPr sz="2600">
                <a:solidFill>
                  <a:schemeClr val="tx1"/>
                </a:solidFill>
                <a:latin typeface="Arial" pitchFamily="34" charset="0"/>
                <a:ea typeface="ＭＳ Ｐゴシック" pitchFamily="34" charset="-128"/>
              </a:defRPr>
            </a:lvl2pPr>
            <a:lvl3pPr marL="1208189" indent="-241638" eaLnBrk="0" hangingPunct="0">
              <a:defRPr sz="2600">
                <a:solidFill>
                  <a:schemeClr val="tx1"/>
                </a:solidFill>
                <a:latin typeface="Arial" pitchFamily="34" charset="0"/>
                <a:ea typeface="ＭＳ Ｐゴシック" pitchFamily="34" charset="-128"/>
              </a:defRPr>
            </a:lvl3pPr>
            <a:lvl4pPr marL="1691465" indent="-241638" eaLnBrk="0" hangingPunct="0">
              <a:defRPr sz="2600">
                <a:solidFill>
                  <a:schemeClr val="tx1"/>
                </a:solidFill>
                <a:latin typeface="Arial" pitchFamily="34" charset="0"/>
                <a:ea typeface="ＭＳ Ｐゴシック" pitchFamily="34" charset="-128"/>
              </a:defRPr>
            </a:lvl4pPr>
            <a:lvl5pPr marL="2174740" indent="-241638" eaLnBrk="0" hangingPunct="0">
              <a:defRPr sz="2600">
                <a:solidFill>
                  <a:schemeClr val="tx1"/>
                </a:solidFill>
                <a:latin typeface="Arial" pitchFamily="34" charset="0"/>
                <a:ea typeface="ＭＳ Ｐゴシック" pitchFamily="34" charset="-128"/>
              </a:defRPr>
            </a:lvl5pPr>
            <a:lvl6pPr marL="2658016" indent="-241638"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141292" indent="-241638"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624567" indent="-241638"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107843" indent="-241638"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fld id="{254D50D7-DB76-405C-9F17-32E5651BA7A2}" type="slidenum">
              <a:rPr lang="en-US" sz="1200"/>
              <a:pPr/>
              <a:t>6</a:t>
            </a:fld>
            <a:endParaRPr lang="en-US" sz="1200"/>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pitchFamily="34" charset="0"/>
                <a:ea typeface="ＭＳ Ｐゴシック" pitchFamily="34" charset="-128"/>
              </a:defRPr>
            </a:lvl1pPr>
            <a:lvl2pPr marL="785322" indent="-302047" eaLnBrk="0" hangingPunct="0">
              <a:defRPr sz="2600">
                <a:solidFill>
                  <a:schemeClr val="tx1"/>
                </a:solidFill>
                <a:latin typeface="Arial" pitchFamily="34" charset="0"/>
                <a:ea typeface="ＭＳ Ｐゴシック" pitchFamily="34" charset="-128"/>
              </a:defRPr>
            </a:lvl2pPr>
            <a:lvl3pPr marL="1208189" indent="-241638" eaLnBrk="0" hangingPunct="0">
              <a:defRPr sz="2600">
                <a:solidFill>
                  <a:schemeClr val="tx1"/>
                </a:solidFill>
                <a:latin typeface="Arial" pitchFamily="34" charset="0"/>
                <a:ea typeface="ＭＳ Ｐゴシック" pitchFamily="34" charset="-128"/>
              </a:defRPr>
            </a:lvl3pPr>
            <a:lvl4pPr marL="1691465" indent="-241638" eaLnBrk="0" hangingPunct="0">
              <a:defRPr sz="2600">
                <a:solidFill>
                  <a:schemeClr val="tx1"/>
                </a:solidFill>
                <a:latin typeface="Arial" pitchFamily="34" charset="0"/>
                <a:ea typeface="ＭＳ Ｐゴシック" pitchFamily="34" charset="-128"/>
              </a:defRPr>
            </a:lvl4pPr>
            <a:lvl5pPr marL="2174740" indent="-241638" eaLnBrk="0" hangingPunct="0">
              <a:defRPr sz="2600">
                <a:solidFill>
                  <a:schemeClr val="tx1"/>
                </a:solidFill>
                <a:latin typeface="Arial" pitchFamily="34" charset="0"/>
                <a:ea typeface="ＭＳ Ｐゴシック" pitchFamily="34" charset="-128"/>
              </a:defRPr>
            </a:lvl5pPr>
            <a:lvl6pPr marL="2658016" indent="-241638"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141292" indent="-241638"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624567" indent="-241638"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107843" indent="-241638"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fld id="{BAC044AC-46CF-4730-9780-C3FFD7444924}" type="slidenum">
              <a:rPr lang="en-US" sz="1200"/>
              <a:pPr/>
              <a:t>33</a:t>
            </a:fld>
            <a:endParaRPr lang="en-US" sz="1200"/>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pitchFamily="34" charset="0"/>
                <a:ea typeface="ＭＳ Ｐゴシック" pitchFamily="34" charset="-128"/>
              </a:defRPr>
            </a:lvl1pPr>
            <a:lvl2pPr marL="785322" indent="-302047" eaLnBrk="0" hangingPunct="0">
              <a:defRPr sz="2600">
                <a:solidFill>
                  <a:schemeClr val="tx1"/>
                </a:solidFill>
                <a:latin typeface="Arial" pitchFamily="34" charset="0"/>
                <a:ea typeface="ＭＳ Ｐゴシック" pitchFamily="34" charset="-128"/>
              </a:defRPr>
            </a:lvl2pPr>
            <a:lvl3pPr marL="1208189" indent="-241638" eaLnBrk="0" hangingPunct="0">
              <a:defRPr sz="2600">
                <a:solidFill>
                  <a:schemeClr val="tx1"/>
                </a:solidFill>
                <a:latin typeface="Arial" pitchFamily="34" charset="0"/>
                <a:ea typeface="ＭＳ Ｐゴシック" pitchFamily="34" charset="-128"/>
              </a:defRPr>
            </a:lvl3pPr>
            <a:lvl4pPr marL="1691465" indent="-241638" eaLnBrk="0" hangingPunct="0">
              <a:defRPr sz="2600">
                <a:solidFill>
                  <a:schemeClr val="tx1"/>
                </a:solidFill>
                <a:latin typeface="Arial" pitchFamily="34" charset="0"/>
                <a:ea typeface="ＭＳ Ｐゴシック" pitchFamily="34" charset="-128"/>
              </a:defRPr>
            </a:lvl4pPr>
            <a:lvl5pPr marL="2174740" indent="-241638" eaLnBrk="0" hangingPunct="0">
              <a:defRPr sz="2600">
                <a:solidFill>
                  <a:schemeClr val="tx1"/>
                </a:solidFill>
                <a:latin typeface="Arial" pitchFamily="34" charset="0"/>
                <a:ea typeface="ＭＳ Ｐゴシック" pitchFamily="34" charset="-128"/>
              </a:defRPr>
            </a:lvl5pPr>
            <a:lvl6pPr marL="2658016" indent="-241638"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141292" indent="-241638"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624567" indent="-241638"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107843" indent="-241638"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fld id="{22B04D76-FE2D-4939-9E59-16A1E5904048}" type="slidenum">
              <a:rPr lang="en-US" sz="1200"/>
              <a:pPr/>
              <a:t>34</a:t>
            </a:fld>
            <a:endParaRPr lang="en-US" sz="1200"/>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pitchFamily="34" charset="0"/>
                <a:ea typeface="ＭＳ Ｐゴシック" pitchFamily="34" charset="-128"/>
              </a:defRPr>
            </a:lvl1pPr>
            <a:lvl2pPr marL="785322" indent="-302047" eaLnBrk="0" hangingPunct="0">
              <a:defRPr sz="2600">
                <a:solidFill>
                  <a:schemeClr val="tx1"/>
                </a:solidFill>
                <a:latin typeface="Arial" pitchFamily="34" charset="0"/>
                <a:ea typeface="ＭＳ Ｐゴシック" pitchFamily="34" charset="-128"/>
              </a:defRPr>
            </a:lvl2pPr>
            <a:lvl3pPr marL="1208189" indent="-241638" eaLnBrk="0" hangingPunct="0">
              <a:defRPr sz="2600">
                <a:solidFill>
                  <a:schemeClr val="tx1"/>
                </a:solidFill>
                <a:latin typeface="Arial" pitchFamily="34" charset="0"/>
                <a:ea typeface="ＭＳ Ｐゴシック" pitchFamily="34" charset="-128"/>
              </a:defRPr>
            </a:lvl3pPr>
            <a:lvl4pPr marL="1691465" indent="-241638" eaLnBrk="0" hangingPunct="0">
              <a:defRPr sz="2600">
                <a:solidFill>
                  <a:schemeClr val="tx1"/>
                </a:solidFill>
                <a:latin typeface="Arial" pitchFamily="34" charset="0"/>
                <a:ea typeface="ＭＳ Ｐゴシック" pitchFamily="34" charset="-128"/>
              </a:defRPr>
            </a:lvl4pPr>
            <a:lvl5pPr marL="2174740" indent="-241638" eaLnBrk="0" hangingPunct="0">
              <a:defRPr sz="2600">
                <a:solidFill>
                  <a:schemeClr val="tx1"/>
                </a:solidFill>
                <a:latin typeface="Arial" pitchFamily="34" charset="0"/>
                <a:ea typeface="ＭＳ Ｐゴシック" pitchFamily="34" charset="-128"/>
              </a:defRPr>
            </a:lvl5pPr>
            <a:lvl6pPr marL="2658016" indent="-241638"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141292" indent="-241638"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624567" indent="-241638"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107843" indent="-241638"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fld id="{7AE74177-A7B5-407B-8F21-E1C3646B7B88}" type="slidenum">
              <a:rPr lang="en-US" sz="1200"/>
              <a:pPr/>
              <a:t>35</a:t>
            </a:fld>
            <a:endParaRPr lang="en-US" sz="1200"/>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pitchFamily="34" charset="0"/>
                <a:ea typeface="ＭＳ Ｐゴシック" pitchFamily="34" charset="-128"/>
              </a:defRPr>
            </a:lvl1pPr>
            <a:lvl2pPr marL="785322" indent="-302047" eaLnBrk="0" hangingPunct="0">
              <a:defRPr sz="2600">
                <a:solidFill>
                  <a:schemeClr val="tx1"/>
                </a:solidFill>
                <a:latin typeface="Arial" pitchFamily="34" charset="0"/>
                <a:ea typeface="ＭＳ Ｐゴシック" pitchFamily="34" charset="-128"/>
              </a:defRPr>
            </a:lvl2pPr>
            <a:lvl3pPr marL="1208189" indent="-241638" eaLnBrk="0" hangingPunct="0">
              <a:defRPr sz="2600">
                <a:solidFill>
                  <a:schemeClr val="tx1"/>
                </a:solidFill>
                <a:latin typeface="Arial" pitchFamily="34" charset="0"/>
                <a:ea typeface="ＭＳ Ｐゴシック" pitchFamily="34" charset="-128"/>
              </a:defRPr>
            </a:lvl3pPr>
            <a:lvl4pPr marL="1691465" indent="-241638" eaLnBrk="0" hangingPunct="0">
              <a:defRPr sz="2600">
                <a:solidFill>
                  <a:schemeClr val="tx1"/>
                </a:solidFill>
                <a:latin typeface="Arial" pitchFamily="34" charset="0"/>
                <a:ea typeface="ＭＳ Ｐゴシック" pitchFamily="34" charset="-128"/>
              </a:defRPr>
            </a:lvl4pPr>
            <a:lvl5pPr marL="2174740" indent="-241638" eaLnBrk="0" hangingPunct="0">
              <a:defRPr sz="2600">
                <a:solidFill>
                  <a:schemeClr val="tx1"/>
                </a:solidFill>
                <a:latin typeface="Arial" pitchFamily="34" charset="0"/>
                <a:ea typeface="ＭＳ Ｐゴシック" pitchFamily="34" charset="-128"/>
              </a:defRPr>
            </a:lvl5pPr>
            <a:lvl6pPr marL="2658016" indent="-241638"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141292" indent="-241638"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624567" indent="-241638"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107843" indent="-241638"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fld id="{07618524-F8EA-4EE9-AECD-199D9FDF001F}" type="slidenum">
              <a:rPr lang="en-US" sz="1200"/>
              <a:pPr/>
              <a:t>36</a:t>
            </a:fld>
            <a:endParaRPr lang="en-US" sz="1200"/>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Compression therapy for lymphedema comes in two forms</a:t>
            </a:r>
          </a:p>
          <a:p>
            <a:pPr eaLnBrk="1" hangingPunct="1">
              <a:spcBef>
                <a:spcPct val="0"/>
              </a:spcBef>
            </a:pPr>
            <a:r>
              <a:rPr lang="en-US" smtClean="0"/>
              <a:t>Gradient short-stretch bandaging and</a:t>
            </a:r>
          </a:p>
          <a:p>
            <a:pPr eaLnBrk="1" hangingPunct="1">
              <a:spcBef>
                <a:spcPct val="0"/>
              </a:spcBef>
            </a:pPr>
            <a:r>
              <a:rPr lang="en-US" smtClean="0"/>
              <a:t>Gradient medical compression sleeve</a:t>
            </a:r>
          </a:p>
          <a:p>
            <a:pPr eaLnBrk="1" hangingPunct="1">
              <a:spcBef>
                <a:spcPct val="0"/>
              </a:spcBef>
            </a:pPr>
            <a:r>
              <a:rPr lang="en-US" smtClean="0"/>
              <a:t>Both are an essential part of Combined Decongestive Therapy.</a:t>
            </a:r>
          </a:p>
          <a:p>
            <a:pPr eaLnBrk="1" hangingPunct="1">
              <a:spcBef>
                <a:spcPct val="0"/>
              </a:spcBef>
            </a:pPr>
            <a:endParaRPr lang="en-US" smtClean="0"/>
          </a:p>
          <a:p>
            <a:pPr eaLnBrk="1" hangingPunct="1">
              <a:spcBef>
                <a:spcPct val="0"/>
              </a:spcBef>
            </a:pPr>
            <a:r>
              <a:rPr lang="en-US" smtClean="0"/>
              <a:t>During phase I, compression bandages are worn exclusively, up to 23 hours, except when showering.  Only with compression bandaging can a reduction in the arm volume be achieved.  The bandaging technique is provided by the therapist during this phase and is taught to the client for preparation to phase 2.</a:t>
            </a:r>
          </a:p>
          <a:p>
            <a:pPr eaLnBrk="1" hangingPunct="1">
              <a:spcBef>
                <a:spcPct val="0"/>
              </a:spcBef>
            </a:pPr>
            <a:endParaRPr lang="en-US" smtClean="0"/>
          </a:p>
          <a:p>
            <a:pPr eaLnBrk="1" hangingPunct="1">
              <a:spcBef>
                <a:spcPct val="0"/>
              </a:spcBef>
            </a:pPr>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pitchFamily="34" charset="0"/>
                <a:ea typeface="ＭＳ Ｐゴシック" pitchFamily="34" charset="-128"/>
              </a:defRPr>
            </a:lvl1pPr>
            <a:lvl2pPr marL="785322" indent="-302047" eaLnBrk="0" hangingPunct="0">
              <a:defRPr sz="2600">
                <a:solidFill>
                  <a:schemeClr val="tx1"/>
                </a:solidFill>
                <a:latin typeface="Arial" pitchFamily="34" charset="0"/>
                <a:ea typeface="ＭＳ Ｐゴシック" pitchFamily="34" charset="-128"/>
              </a:defRPr>
            </a:lvl2pPr>
            <a:lvl3pPr marL="1208189" indent="-241638" eaLnBrk="0" hangingPunct="0">
              <a:defRPr sz="2600">
                <a:solidFill>
                  <a:schemeClr val="tx1"/>
                </a:solidFill>
                <a:latin typeface="Arial" pitchFamily="34" charset="0"/>
                <a:ea typeface="ＭＳ Ｐゴシック" pitchFamily="34" charset="-128"/>
              </a:defRPr>
            </a:lvl3pPr>
            <a:lvl4pPr marL="1691465" indent="-241638" eaLnBrk="0" hangingPunct="0">
              <a:defRPr sz="2600">
                <a:solidFill>
                  <a:schemeClr val="tx1"/>
                </a:solidFill>
                <a:latin typeface="Arial" pitchFamily="34" charset="0"/>
                <a:ea typeface="ＭＳ Ｐゴシック" pitchFamily="34" charset="-128"/>
              </a:defRPr>
            </a:lvl4pPr>
            <a:lvl5pPr marL="2174740" indent="-241638" eaLnBrk="0" hangingPunct="0">
              <a:defRPr sz="2600">
                <a:solidFill>
                  <a:schemeClr val="tx1"/>
                </a:solidFill>
                <a:latin typeface="Arial" pitchFamily="34" charset="0"/>
                <a:ea typeface="ＭＳ Ｐゴシック" pitchFamily="34" charset="-128"/>
              </a:defRPr>
            </a:lvl5pPr>
            <a:lvl6pPr marL="2658016" indent="-241638"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141292" indent="-241638"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624567" indent="-241638"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107843" indent="-241638"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fld id="{02D21166-4F0B-4F2C-80B9-B405FBFDFA3B}" type="slidenum">
              <a:rPr lang="en-US" sz="1200"/>
              <a:pPr/>
              <a:t>37</a:t>
            </a:fld>
            <a:endParaRPr lang="en-US" sz="1200"/>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When the skin is compressed with gradient pressure bandaging, fluid is directed to drain through working lymph vessels and nodes more efficiently.  This happens because the elasticity of the skin is reduced by the pressure force of the bandages, reducing the amount of fluid accumulating in the tissues and increasing the amount of fluid draining away from the tissue.</a:t>
            </a:r>
          </a:p>
          <a:p>
            <a:pPr eaLnBrk="1" hangingPunct="1">
              <a:spcBef>
                <a:spcPct val="0"/>
              </a:spcBef>
            </a:pPr>
            <a:endParaRPr lang="en-US" smtClean="0"/>
          </a:p>
          <a:p>
            <a:pPr eaLnBrk="1" hangingPunct="1">
              <a:spcBef>
                <a:spcPct val="0"/>
              </a:spcBef>
            </a:pPr>
            <a:r>
              <a:rPr lang="en-US" smtClean="0"/>
              <a:t>With bandaging, hardened tissue or fibrosis, can be softened over time thereby improving the efficiency of lymphatic drainage of the skin</a:t>
            </a:r>
          </a:p>
          <a:p>
            <a:pPr eaLnBrk="1" hangingPunct="1">
              <a:spcBef>
                <a:spcPct val="0"/>
              </a:spcBef>
            </a:pPr>
            <a:endParaRPr lang="en-US" smtClean="0"/>
          </a:p>
          <a:p>
            <a:pPr eaLnBrk="1" hangingPunct="1">
              <a:spcBef>
                <a:spcPct val="0"/>
              </a:spcBef>
            </a:pPr>
            <a:r>
              <a:rPr lang="en-US" smtClean="0"/>
              <a:t>When bandages are worn during exercise, the counter pressure works in concert with the pumping action of muscles.  This force helps this muscular pump to aid in draining lymphedema from the limb.</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pitchFamily="34" charset="0"/>
                <a:ea typeface="ＭＳ Ｐゴシック" pitchFamily="34" charset="-128"/>
              </a:defRPr>
            </a:lvl1pPr>
            <a:lvl2pPr marL="785322" indent="-302047" eaLnBrk="0" hangingPunct="0">
              <a:defRPr sz="2600">
                <a:solidFill>
                  <a:schemeClr val="tx1"/>
                </a:solidFill>
                <a:latin typeface="Arial" pitchFamily="34" charset="0"/>
                <a:ea typeface="ＭＳ Ｐゴシック" pitchFamily="34" charset="-128"/>
              </a:defRPr>
            </a:lvl2pPr>
            <a:lvl3pPr marL="1208189" indent="-241638" eaLnBrk="0" hangingPunct="0">
              <a:defRPr sz="2600">
                <a:solidFill>
                  <a:schemeClr val="tx1"/>
                </a:solidFill>
                <a:latin typeface="Arial" pitchFamily="34" charset="0"/>
                <a:ea typeface="ＭＳ Ｐゴシック" pitchFamily="34" charset="-128"/>
              </a:defRPr>
            </a:lvl3pPr>
            <a:lvl4pPr marL="1691465" indent="-241638" eaLnBrk="0" hangingPunct="0">
              <a:defRPr sz="2600">
                <a:solidFill>
                  <a:schemeClr val="tx1"/>
                </a:solidFill>
                <a:latin typeface="Arial" pitchFamily="34" charset="0"/>
                <a:ea typeface="ＭＳ Ｐゴシック" pitchFamily="34" charset="-128"/>
              </a:defRPr>
            </a:lvl4pPr>
            <a:lvl5pPr marL="2174740" indent="-241638" eaLnBrk="0" hangingPunct="0">
              <a:defRPr sz="2600">
                <a:solidFill>
                  <a:schemeClr val="tx1"/>
                </a:solidFill>
                <a:latin typeface="Arial" pitchFamily="34" charset="0"/>
                <a:ea typeface="ＭＳ Ｐゴシック" pitchFamily="34" charset="-128"/>
              </a:defRPr>
            </a:lvl5pPr>
            <a:lvl6pPr marL="2658016" indent="-241638"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141292" indent="-241638"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624567" indent="-241638"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107843" indent="-241638"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fld id="{9BC2FD44-EB19-4F95-B216-545F2D9A8E4E}" type="slidenum">
              <a:rPr lang="en-US" sz="1200"/>
              <a:pPr/>
              <a:t>38</a:t>
            </a:fld>
            <a:endParaRPr lang="en-US" sz="1200"/>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pitchFamily="34" charset="0"/>
                <a:ea typeface="ＭＳ Ｐゴシック" pitchFamily="34" charset="-128"/>
              </a:defRPr>
            </a:lvl1pPr>
            <a:lvl2pPr marL="785322" indent="-302047" eaLnBrk="0" hangingPunct="0">
              <a:defRPr sz="2600">
                <a:solidFill>
                  <a:schemeClr val="tx1"/>
                </a:solidFill>
                <a:latin typeface="Arial" pitchFamily="34" charset="0"/>
                <a:ea typeface="ＭＳ Ｐゴシック" pitchFamily="34" charset="-128"/>
              </a:defRPr>
            </a:lvl2pPr>
            <a:lvl3pPr marL="1208189" indent="-241638" eaLnBrk="0" hangingPunct="0">
              <a:defRPr sz="2600">
                <a:solidFill>
                  <a:schemeClr val="tx1"/>
                </a:solidFill>
                <a:latin typeface="Arial" pitchFamily="34" charset="0"/>
                <a:ea typeface="ＭＳ Ｐゴシック" pitchFamily="34" charset="-128"/>
              </a:defRPr>
            </a:lvl3pPr>
            <a:lvl4pPr marL="1691465" indent="-241638" eaLnBrk="0" hangingPunct="0">
              <a:defRPr sz="2600">
                <a:solidFill>
                  <a:schemeClr val="tx1"/>
                </a:solidFill>
                <a:latin typeface="Arial" pitchFamily="34" charset="0"/>
                <a:ea typeface="ＭＳ Ｐゴシック" pitchFamily="34" charset="-128"/>
              </a:defRPr>
            </a:lvl4pPr>
            <a:lvl5pPr marL="2174740" indent="-241638" eaLnBrk="0" hangingPunct="0">
              <a:defRPr sz="2600">
                <a:solidFill>
                  <a:schemeClr val="tx1"/>
                </a:solidFill>
                <a:latin typeface="Arial" pitchFamily="34" charset="0"/>
                <a:ea typeface="ＭＳ Ｐゴシック" pitchFamily="34" charset="-128"/>
              </a:defRPr>
            </a:lvl5pPr>
            <a:lvl6pPr marL="2658016" indent="-241638"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141292" indent="-241638"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624567" indent="-241638"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107843" indent="-241638"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fld id="{C36C70C6-423C-4543-B67A-3EF05C37AD74}" type="slidenum">
              <a:rPr lang="en-US" sz="1200"/>
              <a:pPr/>
              <a:t>39</a:t>
            </a:fld>
            <a:endParaRPr lang="en-US" sz="1200"/>
          </a:p>
        </p:txBody>
      </p:sp>
      <p:sp>
        <p:nvSpPr>
          <p:cNvPr id="778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pitchFamily="34" charset="0"/>
                <a:ea typeface="ＭＳ Ｐゴシック" pitchFamily="34" charset="-128"/>
              </a:defRPr>
            </a:lvl1pPr>
            <a:lvl2pPr marL="785322" indent="-302047" eaLnBrk="0" hangingPunct="0">
              <a:defRPr sz="2600">
                <a:solidFill>
                  <a:schemeClr val="tx1"/>
                </a:solidFill>
                <a:latin typeface="Arial" pitchFamily="34" charset="0"/>
                <a:ea typeface="ＭＳ Ｐゴシック" pitchFamily="34" charset="-128"/>
              </a:defRPr>
            </a:lvl2pPr>
            <a:lvl3pPr marL="1208189" indent="-241638" eaLnBrk="0" hangingPunct="0">
              <a:defRPr sz="2600">
                <a:solidFill>
                  <a:schemeClr val="tx1"/>
                </a:solidFill>
                <a:latin typeface="Arial" pitchFamily="34" charset="0"/>
                <a:ea typeface="ＭＳ Ｐゴシック" pitchFamily="34" charset="-128"/>
              </a:defRPr>
            </a:lvl3pPr>
            <a:lvl4pPr marL="1691465" indent="-241638" eaLnBrk="0" hangingPunct="0">
              <a:defRPr sz="2600">
                <a:solidFill>
                  <a:schemeClr val="tx1"/>
                </a:solidFill>
                <a:latin typeface="Arial" pitchFamily="34" charset="0"/>
                <a:ea typeface="ＭＳ Ｐゴシック" pitchFamily="34" charset="-128"/>
              </a:defRPr>
            </a:lvl4pPr>
            <a:lvl5pPr marL="2174740" indent="-241638" eaLnBrk="0" hangingPunct="0">
              <a:defRPr sz="2600">
                <a:solidFill>
                  <a:schemeClr val="tx1"/>
                </a:solidFill>
                <a:latin typeface="Arial" pitchFamily="34" charset="0"/>
                <a:ea typeface="ＭＳ Ｐゴシック" pitchFamily="34" charset="-128"/>
              </a:defRPr>
            </a:lvl5pPr>
            <a:lvl6pPr marL="2658016" indent="-241638"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141292" indent="-241638"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624567" indent="-241638"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107843" indent="-241638"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fld id="{6418B751-EC8C-4C79-AA6F-A08568B9595B}" type="slidenum">
              <a:rPr lang="en-US" sz="1200"/>
              <a:pPr/>
              <a:t>40</a:t>
            </a:fld>
            <a:endParaRPr lang="en-US" sz="1200"/>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Compression raises tissue pressure thereby having a positive effect when starlings equilibrium is disturbed because it reduces the volume of fluid being filtered into the tissue.</a:t>
            </a:r>
          </a:p>
          <a:p>
            <a:pPr eaLnBrk="1" hangingPunct="1">
              <a:spcBef>
                <a:spcPct val="0"/>
              </a:spcBef>
            </a:pPr>
            <a:endParaRPr lang="en-US" smtClean="0"/>
          </a:p>
          <a:p>
            <a:pPr eaLnBrk="1" hangingPunct="1">
              <a:spcBef>
                <a:spcPct val="0"/>
              </a:spcBef>
            </a:pPr>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pitchFamily="34" charset="0"/>
                <a:ea typeface="ＭＳ Ｐゴシック" pitchFamily="34" charset="-128"/>
              </a:defRPr>
            </a:lvl1pPr>
            <a:lvl2pPr marL="785322" indent="-302047" eaLnBrk="0" hangingPunct="0">
              <a:defRPr sz="2600">
                <a:solidFill>
                  <a:schemeClr val="tx1"/>
                </a:solidFill>
                <a:latin typeface="Arial" pitchFamily="34" charset="0"/>
                <a:ea typeface="ＭＳ Ｐゴシック" pitchFamily="34" charset="-128"/>
              </a:defRPr>
            </a:lvl2pPr>
            <a:lvl3pPr marL="1208189" indent="-241638" eaLnBrk="0" hangingPunct="0">
              <a:defRPr sz="2600">
                <a:solidFill>
                  <a:schemeClr val="tx1"/>
                </a:solidFill>
                <a:latin typeface="Arial" pitchFamily="34" charset="0"/>
                <a:ea typeface="ＭＳ Ｐゴシック" pitchFamily="34" charset="-128"/>
              </a:defRPr>
            </a:lvl3pPr>
            <a:lvl4pPr marL="1691465" indent="-241638" eaLnBrk="0" hangingPunct="0">
              <a:defRPr sz="2600">
                <a:solidFill>
                  <a:schemeClr val="tx1"/>
                </a:solidFill>
                <a:latin typeface="Arial" pitchFamily="34" charset="0"/>
                <a:ea typeface="ＭＳ Ｐゴシック" pitchFamily="34" charset="-128"/>
              </a:defRPr>
            </a:lvl4pPr>
            <a:lvl5pPr marL="2174740" indent="-241638" eaLnBrk="0" hangingPunct="0">
              <a:defRPr sz="2600">
                <a:solidFill>
                  <a:schemeClr val="tx1"/>
                </a:solidFill>
                <a:latin typeface="Arial" pitchFamily="34" charset="0"/>
                <a:ea typeface="ＭＳ Ｐゴシック" pitchFamily="34" charset="-128"/>
              </a:defRPr>
            </a:lvl5pPr>
            <a:lvl6pPr marL="2658016" indent="-241638"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141292" indent="-241638"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624567" indent="-241638"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107843" indent="-241638"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fld id="{71144B20-BAD5-4A01-97F6-620918287A74}" type="slidenum">
              <a:rPr lang="en-US" sz="1200"/>
              <a:pPr/>
              <a:t>41</a:t>
            </a:fld>
            <a:endParaRPr lang="en-US" sz="1200"/>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pitchFamily="34" charset="0"/>
                <a:ea typeface="ＭＳ Ｐゴシック" pitchFamily="34" charset="-128"/>
              </a:defRPr>
            </a:lvl1pPr>
            <a:lvl2pPr marL="785322" indent="-302047" eaLnBrk="0" hangingPunct="0">
              <a:defRPr sz="2600">
                <a:solidFill>
                  <a:schemeClr val="tx1"/>
                </a:solidFill>
                <a:latin typeface="Arial" pitchFamily="34" charset="0"/>
                <a:ea typeface="ＭＳ Ｐゴシック" pitchFamily="34" charset="-128"/>
              </a:defRPr>
            </a:lvl2pPr>
            <a:lvl3pPr marL="1208189" indent="-241638" eaLnBrk="0" hangingPunct="0">
              <a:defRPr sz="2600">
                <a:solidFill>
                  <a:schemeClr val="tx1"/>
                </a:solidFill>
                <a:latin typeface="Arial" pitchFamily="34" charset="0"/>
                <a:ea typeface="ＭＳ Ｐゴシック" pitchFamily="34" charset="-128"/>
              </a:defRPr>
            </a:lvl3pPr>
            <a:lvl4pPr marL="1691465" indent="-241638" eaLnBrk="0" hangingPunct="0">
              <a:defRPr sz="2600">
                <a:solidFill>
                  <a:schemeClr val="tx1"/>
                </a:solidFill>
                <a:latin typeface="Arial" pitchFamily="34" charset="0"/>
                <a:ea typeface="ＭＳ Ｐゴシック" pitchFamily="34" charset="-128"/>
              </a:defRPr>
            </a:lvl4pPr>
            <a:lvl5pPr marL="2174740" indent="-241638" eaLnBrk="0" hangingPunct="0">
              <a:defRPr sz="2600">
                <a:solidFill>
                  <a:schemeClr val="tx1"/>
                </a:solidFill>
                <a:latin typeface="Arial" pitchFamily="34" charset="0"/>
                <a:ea typeface="ＭＳ Ｐゴシック" pitchFamily="34" charset="-128"/>
              </a:defRPr>
            </a:lvl5pPr>
            <a:lvl6pPr marL="2658016" indent="-241638"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141292" indent="-241638"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624567" indent="-241638"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107843" indent="-241638"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fld id="{64F69D69-692E-46F4-8FD1-5C92A09053B4}" type="slidenum">
              <a:rPr lang="en-US" sz="1200"/>
              <a:pPr/>
              <a:t>42</a:t>
            </a:fld>
            <a:endParaRPr lang="en-US" sz="1200"/>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Use deep breathing as often as possible if you have lymphedema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pitchFamily="34" charset="0"/>
                <a:ea typeface="ＭＳ Ｐゴシック" pitchFamily="34" charset="-128"/>
              </a:defRPr>
            </a:lvl1pPr>
            <a:lvl2pPr marL="785322" indent="-302047" eaLnBrk="0" hangingPunct="0">
              <a:defRPr sz="2600">
                <a:solidFill>
                  <a:schemeClr val="tx1"/>
                </a:solidFill>
                <a:latin typeface="Arial" pitchFamily="34" charset="0"/>
                <a:ea typeface="ＭＳ Ｐゴシック" pitchFamily="34" charset="-128"/>
              </a:defRPr>
            </a:lvl2pPr>
            <a:lvl3pPr marL="1208189" indent="-241638" eaLnBrk="0" hangingPunct="0">
              <a:defRPr sz="2600">
                <a:solidFill>
                  <a:schemeClr val="tx1"/>
                </a:solidFill>
                <a:latin typeface="Arial" pitchFamily="34" charset="0"/>
                <a:ea typeface="ＭＳ Ｐゴシック" pitchFamily="34" charset="-128"/>
              </a:defRPr>
            </a:lvl3pPr>
            <a:lvl4pPr marL="1691465" indent="-241638" eaLnBrk="0" hangingPunct="0">
              <a:defRPr sz="2600">
                <a:solidFill>
                  <a:schemeClr val="tx1"/>
                </a:solidFill>
                <a:latin typeface="Arial" pitchFamily="34" charset="0"/>
                <a:ea typeface="ＭＳ Ｐゴシック" pitchFamily="34" charset="-128"/>
              </a:defRPr>
            </a:lvl4pPr>
            <a:lvl5pPr marL="2174740" indent="-241638" eaLnBrk="0" hangingPunct="0">
              <a:defRPr sz="2600">
                <a:solidFill>
                  <a:schemeClr val="tx1"/>
                </a:solidFill>
                <a:latin typeface="Arial" pitchFamily="34" charset="0"/>
                <a:ea typeface="ＭＳ Ｐゴシック" pitchFamily="34" charset="-128"/>
              </a:defRPr>
            </a:lvl5pPr>
            <a:lvl6pPr marL="2658016" indent="-241638"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141292" indent="-241638"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624567" indent="-241638"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107843" indent="-241638"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fld id="{18B6683E-BF2D-40B1-8DD1-E1B7E91D32DB}" type="slidenum">
              <a:rPr lang="en-US" sz="1200"/>
              <a:pPr/>
              <a:t>7</a:t>
            </a:fld>
            <a:endParaRPr lang="en-US" sz="1200"/>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The lymphatic system is a network of vessels and nodes which transports and filters lymph fluid thereby performing a surveillance and detection of invading cells. Immune fighting cells are orchestrated to prevent illness.</a:t>
            </a:r>
          </a:p>
          <a:p>
            <a:pPr eaLnBrk="1" hangingPunct="1">
              <a:spcBef>
                <a:spcPct val="0"/>
              </a:spcBef>
            </a:pPr>
            <a:endParaRPr lang="en-US" dirty="0" smtClean="0"/>
          </a:p>
          <a:p>
            <a:pPr eaLnBrk="1" hangingPunct="1">
              <a:spcBef>
                <a:spcPct val="0"/>
              </a:spcBef>
            </a:pPr>
            <a:r>
              <a:rPr lang="en-US" dirty="0" smtClean="0"/>
              <a:t>The lymphatic system transports approximately 2 liters of fluid per day thereby balancing fluids and proteins in the circulatory system.</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344E0F-47EE-4C71-B8F4-1C707DBA868A}" type="slidenum">
              <a:rPr lang="en-US" smtClean="0"/>
              <a:t>44</a:t>
            </a:fld>
            <a:endParaRPr lang="en-US" dirty="0"/>
          </a:p>
        </p:txBody>
      </p:sp>
    </p:spTree>
    <p:extLst>
      <p:ext uri="{BB962C8B-B14F-4D97-AF65-F5344CB8AC3E}">
        <p14:creationId xmlns:p14="http://schemas.microsoft.com/office/powerpoint/2010/main" val="24986558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344E0F-47EE-4C71-B8F4-1C707DBA868A}" type="slidenum">
              <a:rPr lang="en-US" smtClean="0"/>
              <a:t>45</a:t>
            </a:fld>
            <a:endParaRPr lang="en-US" dirty="0"/>
          </a:p>
        </p:txBody>
      </p:sp>
    </p:spTree>
    <p:extLst>
      <p:ext uri="{BB962C8B-B14F-4D97-AF65-F5344CB8AC3E}">
        <p14:creationId xmlns:p14="http://schemas.microsoft.com/office/powerpoint/2010/main" val="35489653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344E0F-47EE-4C71-B8F4-1C707DBA868A}" type="slidenum">
              <a:rPr lang="en-US" smtClean="0"/>
              <a:t>46</a:t>
            </a:fld>
            <a:endParaRPr lang="en-US" dirty="0"/>
          </a:p>
        </p:txBody>
      </p:sp>
    </p:spTree>
    <p:extLst>
      <p:ext uri="{BB962C8B-B14F-4D97-AF65-F5344CB8AC3E}">
        <p14:creationId xmlns:p14="http://schemas.microsoft.com/office/powerpoint/2010/main" val="20912170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344E0F-47EE-4C71-B8F4-1C707DBA868A}" type="slidenum">
              <a:rPr lang="en-US" smtClean="0"/>
              <a:t>47</a:t>
            </a:fld>
            <a:endParaRPr lang="en-US" dirty="0"/>
          </a:p>
        </p:txBody>
      </p:sp>
    </p:spTree>
    <p:extLst>
      <p:ext uri="{BB962C8B-B14F-4D97-AF65-F5344CB8AC3E}">
        <p14:creationId xmlns:p14="http://schemas.microsoft.com/office/powerpoint/2010/main" val="31493540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344E0F-47EE-4C71-B8F4-1C707DBA868A}" type="slidenum">
              <a:rPr lang="en-US" smtClean="0"/>
              <a:t>48</a:t>
            </a:fld>
            <a:endParaRPr lang="en-US" dirty="0"/>
          </a:p>
        </p:txBody>
      </p:sp>
    </p:spTree>
    <p:extLst>
      <p:ext uri="{BB962C8B-B14F-4D97-AF65-F5344CB8AC3E}">
        <p14:creationId xmlns:p14="http://schemas.microsoft.com/office/powerpoint/2010/main" val="4132789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pitchFamily="34" charset="0"/>
                <a:ea typeface="ＭＳ Ｐゴシック" pitchFamily="34" charset="-128"/>
              </a:defRPr>
            </a:lvl1pPr>
            <a:lvl2pPr marL="785322" indent="-302047" eaLnBrk="0" hangingPunct="0">
              <a:defRPr sz="2600">
                <a:solidFill>
                  <a:schemeClr val="tx1"/>
                </a:solidFill>
                <a:latin typeface="Arial" pitchFamily="34" charset="0"/>
                <a:ea typeface="ＭＳ Ｐゴシック" pitchFamily="34" charset="-128"/>
              </a:defRPr>
            </a:lvl2pPr>
            <a:lvl3pPr marL="1208189" indent="-241638" eaLnBrk="0" hangingPunct="0">
              <a:defRPr sz="2600">
                <a:solidFill>
                  <a:schemeClr val="tx1"/>
                </a:solidFill>
                <a:latin typeface="Arial" pitchFamily="34" charset="0"/>
                <a:ea typeface="ＭＳ Ｐゴシック" pitchFamily="34" charset="-128"/>
              </a:defRPr>
            </a:lvl3pPr>
            <a:lvl4pPr marL="1691465" indent="-241638" eaLnBrk="0" hangingPunct="0">
              <a:defRPr sz="2600">
                <a:solidFill>
                  <a:schemeClr val="tx1"/>
                </a:solidFill>
                <a:latin typeface="Arial" pitchFamily="34" charset="0"/>
                <a:ea typeface="ＭＳ Ｐゴシック" pitchFamily="34" charset="-128"/>
              </a:defRPr>
            </a:lvl4pPr>
            <a:lvl5pPr marL="2174740" indent="-241638" eaLnBrk="0" hangingPunct="0">
              <a:defRPr sz="2600">
                <a:solidFill>
                  <a:schemeClr val="tx1"/>
                </a:solidFill>
                <a:latin typeface="Arial" pitchFamily="34" charset="0"/>
                <a:ea typeface="ＭＳ Ｐゴシック" pitchFamily="34" charset="-128"/>
              </a:defRPr>
            </a:lvl5pPr>
            <a:lvl6pPr marL="2658016" indent="-241638"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141292" indent="-241638"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624567" indent="-241638"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107843" indent="-241638"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fld id="{158057F5-B1CB-47D5-B719-6055C83360D2}" type="slidenum">
              <a:rPr lang="en-US" sz="1200"/>
              <a:pPr/>
              <a:t>8</a:t>
            </a:fld>
            <a:endParaRPr lang="en-US" sz="1200"/>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main function of lymphatic system is to transport proteins.  The arrival of proteins to lymph nodes triggers further defense mechanisms.</a:t>
            </a:r>
          </a:p>
          <a:p>
            <a:pPr eaLnBrk="1" hangingPunct="1">
              <a:spcBef>
                <a:spcPct val="0"/>
              </a:spcBef>
            </a:pPr>
            <a:endParaRPr lang="en-US" smtClean="0"/>
          </a:p>
          <a:p>
            <a:pPr eaLnBrk="1" hangingPunct="1">
              <a:spcBef>
                <a:spcPct val="0"/>
              </a:spcBef>
            </a:pPr>
            <a:r>
              <a:rPr lang="en-US" smtClean="0"/>
              <a:t>Excess water is removed via the vein of the lymph node. </a:t>
            </a:r>
          </a:p>
          <a:p>
            <a:pPr eaLnBrk="1" hangingPunct="1">
              <a:spcBef>
                <a:spcPct val="0"/>
              </a:spcBef>
            </a:pPr>
            <a:r>
              <a:rPr lang="en-US" smtClean="0"/>
              <a:t>Excess fat molecules meaning triglyceries or long chain fatty acids are too big to enter the blood capillaries and must be transported by the lymph vessels.</a:t>
            </a:r>
          </a:p>
          <a:p>
            <a:pPr eaLnBrk="1" hangingPunct="1">
              <a:spcBef>
                <a:spcPct val="0"/>
              </a:spcBef>
            </a:pPr>
            <a:endParaRPr lang="en-US" smtClean="0"/>
          </a:p>
          <a:p>
            <a:pPr eaLnBrk="1" hangingPunct="1">
              <a:spcBef>
                <a:spcPct val="0"/>
              </a:spcBef>
            </a:pPr>
            <a:r>
              <a:rPr lang="en-US" smtClean="0"/>
              <a:t>Cellular debris such as dead cells after an acute inflammation, and non cellular substances such as dust particles, tatoo ink, asbestos are transported by the lymphatic system.</a:t>
            </a:r>
          </a:p>
          <a:p>
            <a:pPr eaLnBrk="1" hangingPunct="1">
              <a:spcBef>
                <a:spcPct val="0"/>
              </a:spcBef>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pitchFamily="34" charset="0"/>
                <a:ea typeface="ＭＳ Ｐゴシック" pitchFamily="34" charset="-128"/>
              </a:defRPr>
            </a:lvl1pPr>
            <a:lvl2pPr marL="785322" indent="-302047" eaLnBrk="0" hangingPunct="0">
              <a:defRPr sz="2600">
                <a:solidFill>
                  <a:schemeClr val="tx1"/>
                </a:solidFill>
                <a:latin typeface="Arial" pitchFamily="34" charset="0"/>
                <a:ea typeface="ＭＳ Ｐゴシック" pitchFamily="34" charset="-128"/>
              </a:defRPr>
            </a:lvl2pPr>
            <a:lvl3pPr marL="1208189" indent="-241638" eaLnBrk="0" hangingPunct="0">
              <a:defRPr sz="2600">
                <a:solidFill>
                  <a:schemeClr val="tx1"/>
                </a:solidFill>
                <a:latin typeface="Arial" pitchFamily="34" charset="0"/>
                <a:ea typeface="ＭＳ Ｐゴシック" pitchFamily="34" charset="-128"/>
              </a:defRPr>
            </a:lvl3pPr>
            <a:lvl4pPr marL="1691465" indent="-241638" eaLnBrk="0" hangingPunct="0">
              <a:defRPr sz="2600">
                <a:solidFill>
                  <a:schemeClr val="tx1"/>
                </a:solidFill>
                <a:latin typeface="Arial" pitchFamily="34" charset="0"/>
                <a:ea typeface="ＭＳ Ｐゴシック" pitchFamily="34" charset="-128"/>
              </a:defRPr>
            </a:lvl4pPr>
            <a:lvl5pPr marL="2174740" indent="-241638" eaLnBrk="0" hangingPunct="0">
              <a:defRPr sz="2600">
                <a:solidFill>
                  <a:schemeClr val="tx1"/>
                </a:solidFill>
                <a:latin typeface="Arial" pitchFamily="34" charset="0"/>
                <a:ea typeface="ＭＳ Ｐゴシック" pitchFamily="34" charset="-128"/>
              </a:defRPr>
            </a:lvl5pPr>
            <a:lvl6pPr marL="2658016" indent="-241638"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141292" indent="-241638"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624567" indent="-241638"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107843" indent="-241638"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fld id="{D16ABC7C-B1FD-4449-B7EA-9D1ABB14061A}" type="slidenum">
              <a:rPr lang="en-US" sz="1200"/>
              <a:pPr/>
              <a:t>9</a:t>
            </a:fld>
            <a:endParaRPr lang="en-US" sz="1200"/>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The lymphatic system is part of the blood system but circulates differently.  The lymphatics drain specific body parts as designated in this diagram of the superficial or skin drainage lymph territories.  This occurs by the lymph vessels having valves in the deeper collectors which are a one-way transport system.</a:t>
            </a:r>
          </a:p>
        </p:txBody>
      </p:sp>
      <p:pic>
        <p:nvPicPr>
          <p:cNvPr id="57349" name="Picture 4" descr="VodderSk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7359" y="960120"/>
            <a:ext cx="2379135" cy="3042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pitchFamily="34" charset="0"/>
                <a:ea typeface="ＭＳ Ｐゴシック" pitchFamily="34" charset="-128"/>
              </a:defRPr>
            </a:lvl1pPr>
            <a:lvl2pPr marL="785322" indent="-302047" eaLnBrk="0" hangingPunct="0">
              <a:defRPr sz="2600">
                <a:solidFill>
                  <a:schemeClr val="tx1"/>
                </a:solidFill>
                <a:latin typeface="Arial" pitchFamily="34" charset="0"/>
                <a:ea typeface="ＭＳ Ｐゴシック" pitchFamily="34" charset="-128"/>
              </a:defRPr>
            </a:lvl2pPr>
            <a:lvl3pPr marL="1208189" indent="-241638" eaLnBrk="0" hangingPunct="0">
              <a:defRPr sz="2600">
                <a:solidFill>
                  <a:schemeClr val="tx1"/>
                </a:solidFill>
                <a:latin typeface="Arial" pitchFamily="34" charset="0"/>
                <a:ea typeface="ＭＳ Ｐゴシック" pitchFamily="34" charset="-128"/>
              </a:defRPr>
            </a:lvl3pPr>
            <a:lvl4pPr marL="1691465" indent="-241638" eaLnBrk="0" hangingPunct="0">
              <a:defRPr sz="2600">
                <a:solidFill>
                  <a:schemeClr val="tx1"/>
                </a:solidFill>
                <a:latin typeface="Arial" pitchFamily="34" charset="0"/>
                <a:ea typeface="ＭＳ Ｐゴシック" pitchFamily="34" charset="-128"/>
              </a:defRPr>
            </a:lvl4pPr>
            <a:lvl5pPr marL="2174740" indent="-241638" eaLnBrk="0" hangingPunct="0">
              <a:defRPr sz="2600">
                <a:solidFill>
                  <a:schemeClr val="tx1"/>
                </a:solidFill>
                <a:latin typeface="Arial" pitchFamily="34" charset="0"/>
                <a:ea typeface="ＭＳ Ｐゴシック" pitchFamily="34" charset="-128"/>
              </a:defRPr>
            </a:lvl5pPr>
            <a:lvl6pPr marL="2658016" indent="-241638"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141292" indent="-241638"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624567" indent="-241638"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107843" indent="-241638"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fld id="{BF3993B6-A96D-4E63-B1EF-B4A624F3BC99}" type="slidenum">
              <a:rPr lang="en-US" sz="1200"/>
              <a:pPr/>
              <a:t>11</a:t>
            </a:fld>
            <a:endParaRPr lang="en-US" sz="1200"/>
          </a:p>
        </p:txBody>
      </p:sp>
      <p:sp>
        <p:nvSpPr>
          <p:cNvPr id="58371"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pitchFamily="34" charset="0"/>
                <a:ea typeface="ＭＳ Ｐゴシック" pitchFamily="34" charset="-128"/>
              </a:defRPr>
            </a:lvl1pPr>
            <a:lvl2pPr marL="785322" indent="-302047" eaLnBrk="0" hangingPunct="0">
              <a:defRPr sz="2600">
                <a:solidFill>
                  <a:schemeClr val="tx1"/>
                </a:solidFill>
                <a:latin typeface="Arial" pitchFamily="34" charset="0"/>
                <a:ea typeface="ＭＳ Ｐゴシック" pitchFamily="34" charset="-128"/>
              </a:defRPr>
            </a:lvl2pPr>
            <a:lvl3pPr marL="1208189" indent="-241638" eaLnBrk="0" hangingPunct="0">
              <a:defRPr sz="2600">
                <a:solidFill>
                  <a:schemeClr val="tx1"/>
                </a:solidFill>
                <a:latin typeface="Arial" pitchFamily="34" charset="0"/>
                <a:ea typeface="ＭＳ Ｐゴシック" pitchFamily="34" charset="-128"/>
              </a:defRPr>
            </a:lvl3pPr>
            <a:lvl4pPr marL="1691465" indent="-241638" eaLnBrk="0" hangingPunct="0">
              <a:defRPr sz="2600">
                <a:solidFill>
                  <a:schemeClr val="tx1"/>
                </a:solidFill>
                <a:latin typeface="Arial" pitchFamily="34" charset="0"/>
                <a:ea typeface="ＭＳ Ｐゴシック" pitchFamily="34" charset="-128"/>
              </a:defRPr>
            </a:lvl4pPr>
            <a:lvl5pPr marL="2174740" indent="-241638" eaLnBrk="0" hangingPunct="0">
              <a:defRPr sz="2600">
                <a:solidFill>
                  <a:schemeClr val="tx1"/>
                </a:solidFill>
                <a:latin typeface="Arial" pitchFamily="34" charset="0"/>
                <a:ea typeface="ＭＳ Ｐゴシック" pitchFamily="34" charset="-128"/>
              </a:defRPr>
            </a:lvl5pPr>
            <a:lvl6pPr marL="2658016" indent="-241638"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141292" indent="-241638"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624567" indent="-241638"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107843" indent="-241638"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fld id="{282396CC-63ED-40A2-87F4-8581DEF98DF0}" type="slidenum">
              <a:rPr lang="en-US" sz="1200"/>
              <a:pPr/>
              <a:t>12</a:t>
            </a:fld>
            <a:endParaRPr lang="en-US" sz="1200"/>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When the wall of the lymphangion is stretched, it creates a pulse.  If more lymph is produced, the stretching and filling increases, thereby increasing the impulses of lymph flow. </a:t>
            </a:r>
          </a:p>
        </p:txBody>
      </p:sp>
      <p:pic>
        <p:nvPicPr>
          <p:cNvPr id="59397" name="Picture 4" descr="lymphangion"/>
          <p:cNvPicPr>
            <a:picLocks noChangeAspect="1" noChangeArrowheads="1"/>
          </p:cNvPicPr>
          <p:nvPr/>
        </p:nvPicPr>
        <p:blipFill>
          <a:blip r:embed="rId3">
            <a:extLst>
              <a:ext uri="{28A0092B-C50C-407E-A947-70E740481C1C}">
                <a14:useLocalDpi xmlns:a14="http://schemas.microsoft.com/office/drawing/2010/main" val="0"/>
              </a:ext>
            </a:extLst>
          </a:blip>
          <a:srcRect l="28880" t="15027" r="27306" b="62628"/>
          <a:stretch>
            <a:fillRect/>
          </a:stretch>
        </p:blipFill>
        <p:spPr bwMode="auto">
          <a:xfrm>
            <a:off x="2194561" y="1840231"/>
            <a:ext cx="3332480" cy="21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pitchFamily="34" charset="0"/>
                <a:ea typeface="ＭＳ Ｐゴシック" pitchFamily="34" charset="-128"/>
              </a:defRPr>
            </a:lvl1pPr>
            <a:lvl2pPr marL="785322" indent="-302047" eaLnBrk="0" hangingPunct="0">
              <a:defRPr sz="2600">
                <a:solidFill>
                  <a:schemeClr val="tx1"/>
                </a:solidFill>
                <a:latin typeface="Arial" pitchFamily="34" charset="0"/>
                <a:ea typeface="ＭＳ Ｐゴシック" pitchFamily="34" charset="-128"/>
              </a:defRPr>
            </a:lvl2pPr>
            <a:lvl3pPr marL="1208189" indent="-241638" eaLnBrk="0" hangingPunct="0">
              <a:defRPr sz="2600">
                <a:solidFill>
                  <a:schemeClr val="tx1"/>
                </a:solidFill>
                <a:latin typeface="Arial" pitchFamily="34" charset="0"/>
                <a:ea typeface="ＭＳ Ｐゴシック" pitchFamily="34" charset="-128"/>
              </a:defRPr>
            </a:lvl3pPr>
            <a:lvl4pPr marL="1691465" indent="-241638" eaLnBrk="0" hangingPunct="0">
              <a:defRPr sz="2600">
                <a:solidFill>
                  <a:schemeClr val="tx1"/>
                </a:solidFill>
                <a:latin typeface="Arial" pitchFamily="34" charset="0"/>
                <a:ea typeface="ＭＳ Ｐゴシック" pitchFamily="34" charset="-128"/>
              </a:defRPr>
            </a:lvl4pPr>
            <a:lvl5pPr marL="2174740" indent="-241638" eaLnBrk="0" hangingPunct="0">
              <a:defRPr sz="2600">
                <a:solidFill>
                  <a:schemeClr val="tx1"/>
                </a:solidFill>
                <a:latin typeface="Arial" pitchFamily="34" charset="0"/>
                <a:ea typeface="ＭＳ Ｐゴシック" pitchFamily="34" charset="-128"/>
              </a:defRPr>
            </a:lvl5pPr>
            <a:lvl6pPr marL="2658016" indent="-241638"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141292" indent="-241638"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624567" indent="-241638"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107843" indent="-241638"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fld id="{08E2B39C-8C63-4A24-B81A-70052306F931}" type="slidenum">
              <a:rPr lang="en-US" sz="1200"/>
              <a:pPr/>
              <a:t>13</a:t>
            </a:fld>
            <a:endParaRPr lang="en-US" sz="1200"/>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pic>
        <p:nvPicPr>
          <p:cNvPr id="60421" name="Picture 4" descr="lymphnode"/>
          <p:cNvPicPr>
            <a:picLocks noChangeAspect="1" noChangeArrowheads="1"/>
          </p:cNvPicPr>
          <p:nvPr/>
        </p:nvPicPr>
        <p:blipFill>
          <a:blip r:embed="rId3">
            <a:extLst>
              <a:ext uri="{28A0092B-C50C-407E-A947-70E740481C1C}">
                <a14:useLocalDpi xmlns:a14="http://schemas.microsoft.com/office/drawing/2010/main" val="0"/>
              </a:ext>
            </a:extLst>
          </a:blip>
          <a:srcRect l="29196" t="19156" r="26990" b="41742"/>
          <a:stretch>
            <a:fillRect/>
          </a:stretch>
        </p:blipFill>
        <p:spPr bwMode="auto">
          <a:xfrm>
            <a:off x="3413761" y="1600201"/>
            <a:ext cx="2243667"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pitchFamily="34" charset="0"/>
                <a:ea typeface="ＭＳ Ｐゴシック" pitchFamily="34" charset="-128"/>
              </a:defRPr>
            </a:lvl1pPr>
            <a:lvl2pPr marL="785322" indent="-302047" eaLnBrk="0" hangingPunct="0">
              <a:defRPr sz="2600">
                <a:solidFill>
                  <a:schemeClr val="tx1"/>
                </a:solidFill>
                <a:latin typeface="Arial" pitchFamily="34" charset="0"/>
                <a:ea typeface="ＭＳ Ｐゴシック" pitchFamily="34" charset="-128"/>
              </a:defRPr>
            </a:lvl2pPr>
            <a:lvl3pPr marL="1208189" indent="-241638" eaLnBrk="0" hangingPunct="0">
              <a:defRPr sz="2600">
                <a:solidFill>
                  <a:schemeClr val="tx1"/>
                </a:solidFill>
                <a:latin typeface="Arial" pitchFamily="34" charset="0"/>
                <a:ea typeface="ＭＳ Ｐゴシック" pitchFamily="34" charset="-128"/>
              </a:defRPr>
            </a:lvl3pPr>
            <a:lvl4pPr marL="1691465" indent="-241638" eaLnBrk="0" hangingPunct="0">
              <a:defRPr sz="2600">
                <a:solidFill>
                  <a:schemeClr val="tx1"/>
                </a:solidFill>
                <a:latin typeface="Arial" pitchFamily="34" charset="0"/>
                <a:ea typeface="ＭＳ Ｐゴシック" pitchFamily="34" charset="-128"/>
              </a:defRPr>
            </a:lvl4pPr>
            <a:lvl5pPr marL="2174740" indent="-241638" eaLnBrk="0" hangingPunct="0">
              <a:defRPr sz="2600">
                <a:solidFill>
                  <a:schemeClr val="tx1"/>
                </a:solidFill>
                <a:latin typeface="Arial" pitchFamily="34" charset="0"/>
                <a:ea typeface="ＭＳ Ｐゴシック" pitchFamily="34" charset="-128"/>
              </a:defRPr>
            </a:lvl5pPr>
            <a:lvl6pPr marL="2658016" indent="-241638"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141292" indent="-241638"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624567" indent="-241638"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107843" indent="-241638"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fld id="{304FF653-15B7-482C-8320-A9AED6BACF02}" type="slidenum">
              <a:rPr lang="en-US" sz="1200"/>
              <a:pPr/>
              <a:t>14</a:t>
            </a:fld>
            <a:endParaRPr lang="en-US" sz="1200"/>
          </a:p>
        </p:txBody>
      </p:sp>
      <p:sp>
        <p:nvSpPr>
          <p:cNvPr id="61443"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C1449DD1-5863-424B-B7CC-53E05ABDF1F4}" type="slidenum">
              <a:rPr lang="en-US"/>
              <a:pPr/>
              <a:t>‹#›</a:t>
            </a:fld>
            <a:endParaRPr lang="en-US" dirty="0"/>
          </a:p>
        </p:txBody>
      </p:sp>
    </p:spTree>
    <p:extLst>
      <p:ext uri="{BB962C8B-B14F-4D97-AF65-F5344CB8AC3E}">
        <p14:creationId xmlns:p14="http://schemas.microsoft.com/office/powerpoint/2010/main" val="3091989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7AB6FE4D-3360-4D43-ADCA-BE7F0C37203A}" type="slidenum">
              <a:rPr lang="en-US"/>
              <a:pPr/>
              <a:t>‹#›</a:t>
            </a:fld>
            <a:endParaRPr lang="en-US" dirty="0"/>
          </a:p>
        </p:txBody>
      </p:sp>
    </p:spTree>
    <p:extLst>
      <p:ext uri="{BB962C8B-B14F-4D97-AF65-F5344CB8AC3E}">
        <p14:creationId xmlns:p14="http://schemas.microsoft.com/office/powerpoint/2010/main" val="4125106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18DD771-476C-4CB6-8605-948F4595A2AD}" type="slidenum">
              <a:rPr lang="en-US"/>
              <a:pPr/>
              <a:t>‹#›</a:t>
            </a:fld>
            <a:endParaRPr lang="en-US" dirty="0"/>
          </a:p>
        </p:txBody>
      </p:sp>
    </p:spTree>
    <p:extLst>
      <p:ext uri="{BB962C8B-B14F-4D97-AF65-F5344CB8AC3E}">
        <p14:creationId xmlns:p14="http://schemas.microsoft.com/office/powerpoint/2010/main" val="2474949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lnSpc>
                <a:spcPct val="110000"/>
              </a:lnSpc>
              <a:spcBef>
                <a:spcPts val="1200"/>
              </a:spcBef>
              <a:spcAft>
                <a:spcPts val="0"/>
              </a:spcAft>
              <a:defRPr/>
            </a:lvl1pPr>
            <a:lvl2pPr>
              <a:lnSpc>
                <a:spcPct val="110000"/>
              </a:lnSpc>
              <a:spcBef>
                <a:spcPts val="600"/>
              </a:spcBef>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DDE75BC9-FC07-4773-9A9D-FBE131E68F87}" type="slidenum">
              <a:rPr lang="en-US"/>
              <a:pPr/>
              <a:t>‹#›</a:t>
            </a:fld>
            <a:endParaRPr lang="en-US" dirty="0"/>
          </a:p>
        </p:txBody>
      </p:sp>
    </p:spTree>
    <p:extLst>
      <p:ext uri="{BB962C8B-B14F-4D97-AF65-F5344CB8AC3E}">
        <p14:creationId xmlns:p14="http://schemas.microsoft.com/office/powerpoint/2010/main" val="2860697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8D0126A7-1997-40C2-AD3E-8783651EF759}" type="slidenum">
              <a:rPr lang="en-US"/>
              <a:pPr/>
              <a:t>‹#›</a:t>
            </a:fld>
            <a:endParaRPr lang="en-US" dirty="0"/>
          </a:p>
        </p:txBody>
      </p:sp>
    </p:spTree>
    <p:extLst>
      <p:ext uri="{BB962C8B-B14F-4D97-AF65-F5344CB8AC3E}">
        <p14:creationId xmlns:p14="http://schemas.microsoft.com/office/powerpoint/2010/main" val="3123910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3284E58A-3BE0-41ED-AA92-C3150FBF71AF}" type="slidenum">
              <a:rPr lang="en-US"/>
              <a:pPr/>
              <a:t>‹#›</a:t>
            </a:fld>
            <a:endParaRPr lang="en-US" dirty="0"/>
          </a:p>
        </p:txBody>
      </p:sp>
    </p:spTree>
    <p:extLst>
      <p:ext uri="{BB962C8B-B14F-4D97-AF65-F5344CB8AC3E}">
        <p14:creationId xmlns:p14="http://schemas.microsoft.com/office/powerpoint/2010/main" val="1540479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C05EF4B0-9CCE-4C13-AB51-852E3228D934}" type="slidenum">
              <a:rPr lang="en-US"/>
              <a:pPr/>
              <a:t>‹#›</a:t>
            </a:fld>
            <a:endParaRPr lang="en-US" dirty="0"/>
          </a:p>
        </p:txBody>
      </p:sp>
    </p:spTree>
    <p:extLst>
      <p:ext uri="{BB962C8B-B14F-4D97-AF65-F5344CB8AC3E}">
        <p14:creationId xmlns:p14="http://schemas.microsoft.com/office/powerpoint/2010/main" val="2983195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01FD7300-EF99-4CDC-84CD-41E1549D4D5A}" type="slidenum">
              <a:rPr lang="en-US"/>
              <a:pPr/>
              <a:t>‹#›</a:t>
            </a:fld>
            <a:endParaRPr lang="en-US" dirty="0"/>
          </a:p>
        </p:txBody>
      </p:sp>
    </p:spTree>
    <p:extLst>
      <p:ext uri="{BB962C8B-B14F-4D97-AF65-F5344CB8AC3E}">
        <p14:creationId xmlns:p14="http://schemas.microsoft.com/office/powerpoint/2010/main" val="2902629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19AE94A1-246C-4E98-8207-C3581BAA3F82}" type="slidenum">
              <a:rPr lang="en-US"/>
              <a:pPr/>
              <a:t>‹#›</a:t>
            </a:fld>
            <a:endParaRPr lang="en-US" dirty="0"/>
          </a:p>
        </p:txBody>
      </p:sp>
    </p:spTree>
    <p:extLst>
      <p:ext uri="{BB962C8B-B14F-4D97-AF65-F5344CB8AC3E}">
        <p14:creationId xmlns:p14="http://schemas.microsoft.com/office/powerpoint/2010/main" val="2212117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367EA4B9-49B7-42D5-B807-74F684F8110B}" type="slidenum">
              <a:rPr lang="en-US"/>
              <a:pPr/>
              <a:t>‹#›</a:t>
            </a:fld>
            <a:endParaRPr lang="en-US" dirty="0"/>
          </a:p>
        </p:txBody>
      </p:sp>
    </p:spTree>
    <p:extLst>
      <p:ext uri="{BB962C8B-B14F-4D97-AF65-F5344CB8AC3E}">
        <p14:creationId xmlns:p14="http://schemas.microsoft.com/office/powerpoint/2010/main" val="1676200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F8110061-2C78-4784-B7E1-C9DCB2D44CCC}" type="slidenum">
              <a:rPr lang="en-US"/>
              <a:pPr/>
              <a:t>‹#›</a:t>
            </a:fld>
            <a:endParaRPr lang="en-US" dirty="0"/>
          </a:p>
        </p:txBody>
      </p:sp>
    </p:spTree>
    <p:extLst>
      <p:ext uri="{BB962C8B-B14F-4D97-AF65-F5344CB8AC3E}">
        <p14:creationId xmlns:p14="http://schemas.microsoft.com/office/powerpoint/2010/main" val="1374611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fld id="{BE7148D4-D443-415B-B9D4-669F22B6492B}"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baseline="0">
          <a:solidFill>
            <a:srgbClr val="002060"/>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64" charset="-128"/>
        </a:defRPr>
      </a:lvl2pPr>
      <a:lvl3pPr algn="ctr" rtl="0" eaLnBrk="1" fontAlgn="base" hangingPunct="1">
        <a:spcBef>
          <a:spcPct val="0"/>
        </a:spcBef>
        <a:spcAft>
          <a:spcPct val="0"/>
        </a:spcAft>
        <a:defRPr sz="4400">
          <a:solidFill>
            <a:schemeClr val="tx2"/>
          </a:solidFill>
          <a:latin typeface="Arial" charset="0"/>
          <a:ea typeface="ＭＳ Ｐゴシック" pitchFamily="-64" charset="-128"/>
        </a:defRPr>
      </a:lvl3pPr>
      <a:lvl4pPr algn="ctr" rtl="0" eaLnBrk="1" fontAlgn="base" hangingPunct="1">
        <a:spcBef>
          <a:spcPct val="0"/>
        </a:spcBef>
        <a:spcAft>
          <a:spcPct val="0"/>
        </a:spcAft>
        <a:defRPr sz="4400">
          <a:solidFill>
            <a:schemeClr val="tx2"/>
          </a:solidFill>
          <a:latin typeface="Arial" charset="0"/>
          <a:ea typeface="ＭＳ Ｐゴシック" pitchFamily="-64" charset="-128"/>
        </a:defRPr>
      </a:lvl4pPr>
      <a:lvl5pPr algn="ctr" rtl="0" eaLnBrk="1" fontAlgn="base" hangingPunct="1">
        <a:spcBef>
          <a:spcPct val="0"/>
        </a:spcBef>
        <a:spcAft>
          <a:spcPct val="0"/>
        </a:spcAft>
        <a:defRPr sz="4400">
          <a:solidFill>
            <a:schemeClr val="tx2"/>
          </a:solidFill>
          <a:latin typeface="Arial" charset="0"/>
          <a:ea typeface="ＭＳ Ｐゴシック" pitchFamily="-64"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64"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64"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64"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64" charset="-128"/>
        </a:defRPr>
      </a:lvl9pPr>
    </p:titleStyle>
    <p:bodyStyle>
      <a:lvl1pPr marL="342900" indent="-342900" algn="l" rtl="0" eaLnBrk="1" fontAlgn="base" hangingPunct="1">
        <a:spcBef>
          <a:spcPct val="20000"/>
        </a:spcBef>
        <a:spcAft>
          <a:spcPts val="1200"/>
        </a:spcAft>
        <a:buChar char="•"/>
        <a:defRPr sz="3000" baseline="0">
          <a:solidFill>
            <a:srgbClr val="002060"/>
          </a:solidFill>
          <a:latin typeface="+mn-lt"/>
          <a:ea typeface="+mn-ea"/>
          <a:cs typeface="+mn-cs"/>
        </a:defRPr>
      </a:lvl1pPr>
      <a:lvl2pPr marL="742950" indent="-285750" algn="l" rtl="0" eaLnBrk="1" fontAlgn="base" hangingPunct="1">
        <a:spcBef>
          <a:spcPct val="20000"/>
        </a:spcBef>
        <a:spcAft>
          <a:spcPct val="0"/>
        </a:spcAft>
        <a:buChar char="–"/>
        <a:defRPr sz="3000" baseline="0">
          <a:solidFill>
            <a:srgbClr val="002060"/>
          </a:solidFill>
          <a:latin typeface="+mn-lt"/>
          <a:ea typeface="+mn-ea"/>
        </a:defRPr>
      </a:lvl2pPr>
      <a:lvl3pPr marL="1143000" indent="-228600" algn="l" rtl="0" eaLnBrk="1" fontAlgn="base" hangingPunct="1">
        <a:spcBef>
          <a:spcPct val="20000"/>
        </a:spcBef>
        <a:spcAft>
          <a:spcPct val="0"/>
        </a:spcAft>
        <a:buChar char="•"/>
        <a:defRPr sz="2400" baseline="0">
          <a:solidFill>
            <a:srgbClr val="002060"/>
          </a:solidFill>
          <a:latin typeface="+mn-lt"/>
          <a:ea typeface="+mn-ea"/>
        </a:defRPr>
      </a:lvl3pPr>
      <a:lvl4pPr marL="1600200" indent="-228600" algn="l" rtl="0" eaLnBrk="1" fontAlgn="base" hangingPunct="1">
        <a:spcBef>
          <a:spcPct val="20000"/>
        </a:spcBef>
        <a:spcAft>
          <a:spcPct val="0"/>
        </a:spcAft>
        <a:buChar char="–"/>
        <a:defRPr sz="2000" baseline="0">
          <a:solidFill>
            <a:srgbClr val="002060"/>
          </a:solidFill>
          <a:latin typeface="+mn-lt"/>
          <a:ea typeface="+mn-ea"/>
        </a:defRPr>
      </a:lvl4pPr>
      <a:lvl5pPr marL="2057400" indent="-228600" algn="l" rtl="0" eaLnBrk="1" fontAlgn="base" hangingPunct="1">
        <a:spcBef>
          <a:spcPct val="20000"/>
        </a:spcBef>
        <a:spcAft>
          <a:spcPct val="0"/>
        </a:spcAft>
        <a:buChar char="»"/>
        <a:defRPr sz="2000" baseline="0">
          <a:solidFill>
            <a:srgbClr val="002060"/>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CAcQjRw&amp;url=http://www.compressionguru.com/jobst-armsleeve&amp;ei=sJtDVbvcNIfAtQWRyYGwAQ&amp;bvm=bv.92189499,d.b2w&amp;psig=AFQjCNGOnaqg9GKKfOM3KiqVHpLEwwB0qw&amp;ust=1430580487381328"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8" Type="http://schemas.openxmlformats.org/officeDocument/2006/relationships/image" Target="file:///S:\Pictures\Pictures%20Misc\Joan's%20Patients\Arm%20Pt.%20LtU%201a.tif" TargetMode="External"/><Relationship Id="rId3" Type="http://schemas.openxmlformats.org/officeDocument/2006/relationships/image" Target="../media/image18.png"/><Relationship Id="rId7" Type="http://schemas.microsoft.com/office/2007/relationships/hdphoto" Target="../media/hdphoto4.wdp"/><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file:///S:\Pictures\Pictures%20Misc\Joan's%20Patients\Arm%20Pt.%20LtU%201.tif" TargetMode="Externa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breastcancer.org/"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0" y="1219200"/>
            <a:ext cx="91440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ts val="600"/>
              </a:spcBef>
            </a:pPr>
            <a:r>
              <a:rPr lang="en-US" sz="5000" b="1" dirty="0" smtClean="0">
                <a:solidFill>
                  <a:srgbClr val="002060"/>
                </a:solidFill>
              </a:rPr>
              <a:t>Lymphedema</a:t>
            </a:r>
          </a:p>
          <a:p>
            <a:pPr algn="ctr">
              <a:spcBef>
                <a:spcPts val="600"/>
              </a:spcBef>
            </a:pPr>
            <a:r>
              <a:rPr lang="en-US" sz="5000" b="1" dirty="0" smtClean="0">
                <a:solidFill>
                  <a:srgbClr val="002060"/>
                </a:solidFill>
              </a:rPr>
              <a:t>Education Session</a:t>
            </a:r>
            <a:endParaRPr lang="en-US" sz="5000" b="1" dirty="0">
              <a:solidFill>
                <a:srgbClr val="002060"/>
              </a:solidFill>
            </a:endParaRPr>
          </a:p>
        </p:txBody>
      </p:sp>
      <p:sp>
        <p:nvSpPr>
          <p:cNvPr id="2" name="TextBox 1"/>
          <p:cNvSpPr txBox="1"/>
          <p:nvPr/>
        </p:nvSpPr>
        <p:spPr>
          <a:xfrm>
            <a:off x="0" y="3128918"/>
            <a:ext cx="9144000" cy="2339102"/>
          </a:xfrm>
          <a:prstGeom prst="rect">
            <a:avLst/>
          </a:prstGeom>
          <a:noFill/>
        </p:spPr>
        <p:txBody>
          <a:bodyPr wrap="square" rtlCol="0">
            <a:spAutoFit/>
          </a:bodyPr>
          <a:lstStyle/>
          <a:p>
            <a:pPr algn="ctr">
              <a:spcAft>
                <a:spcPts val="300"/>
              </a:spcAft>
            </a:pPr>
            <a:r>
              <a:rPr lang="en-US" sz="2800" dirty="0" smtClean="0">
                <a:solidFill>
                  <a:srgbClr val="002060"/>
                </a:solidFill>
              </a:rPr>
              <a:t>Presented by:</a:t>
            </a:r>
          </a:p>
          <a:p>
            <a:pPr algn="ctr">
              <a:spcBef>
                <a:spcPts val="300"/>
              </a:spcBef>
            </a:pPr>
            <a:r>
              <a:rPr lang="en-US" sz="2800" dirty="0" smtClean="0">
                <a:solidFill>
                  <a:srgbClr val="002060"/>
                </a:solidFill>
              </a:rPr>
              <a:t> </a:t>
            </a:r>
            <a:r>
              <a:rPr lang="en-US" sz="2800" b="1" dirty="0" smtClean="0">
                <a:solidFill>
                  <a:srgbClr val="002060"/>
                </a:solidFill>
              </a:rPr>
              <a:t>Kathryn Schmitz, PhD, MPH, FACSM</a:t>
            </a:r>
          </a:p>
          <a:p>
            <a:pPr algn="ctr">
              <a:spcBef>
                <a:spcPts val="300"/>
              </a:spcBef>
            </a:pPr>
            <a:r>
              <a:rPr lang="en-US" sz="2800" dirty="0" smtClean="0">
                <a:solidFill>
                  <a:srgbClr val="002060"/>
                </a:solidFill>
              </a:rPr>
              <a:t>Perelman School of Medicine</a:t>
            </a:r>
          </a:p>
          <a:p>
            <a:pPr algn="ctr">
              <a:spcBef>
                <a:spcPts val="300"/>
              </a:spcBef>
            </a:pPr>
            <a:r>
              <a:rPr lang="en-US" sz="2800" dirty="0">
                <a:solidFill>
                  <a:srgbClr val="002060"/>
                </a:solidFill>
              </a:rPr>
              <a:t>University of Pennsylvania</a:t>
            </a:r>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1"/>
          <p:cNvSpPr txBox="1">
            <a:spLocks noChangeArrowheads="1"/>
          </p:cNvSpPr>
          <p:nvPr/>
        </p:nvSpPr>
        <p:spPr bwMode="auto">
          <a:xfrm>
            <a:off x="19050" y="460062"/>
            <a:ext cx="9124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sz="3200" dirty="0">
                <a:solidFill>
                  <a:srgbClr val="002060"/>
                </a:solidFill>
              </a:rPr>
              <a:t>Illustrating the Concept of </a:t>
            </a:r>
            <a:r>
              <a:rPr lang="en-US" sz="3200" dirty="0" smtClean="0">
                <a:solidFill>
                  <a:srgbClr val="002060"/>
                </a:solidFill>
              </a:rPr>
              <a:t>Lymph Formation</a:t>
            </a:r>
            <a:endParaRPr lang="en-US" sz="3200" dirty="0">
              <a:solidFill>
                <a:srgbClr val="002060"/>
              </a:solidFill>
            </a:endParaRPr>
          </a:p>
        </p:txBody>
      </p:sp>
      <p:pic>
        <p:nvPicPr>
          <p:cNvPr id="3074" name="Picture 2" descr="C:\Users\Frontdesk\AppData\Local\Microsoft\Windows\Temporary Internet Files\Content.Outlook\7FS73MIY\Slide 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438" y="1335641"/>
            <a:ext cx="5719762" cy="51413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026" descr="ArmLymphDrainage"/>
          <p:cNvPicPr>
            <a:picLocks noChangeAspect="1" noChangeArrowheads="1"/>
          </p:cNvPicPr>
          <p:nvPr/>
        </p:nvPicPr>
        <p:blipFill>
          <a:blip r:embed="rId3">
            <a:extLst>
              <a:ext uri="{28A0092B-C50C-407E-A947-70E740481C1C}">
                <a14:useLocalDpi xmlns:a14="http://schemas.microsoft.com/office/drawing/2010/main" val="0"/>
              </a:ext>
            </a:extLst>
          </a:blip>
          <a:srcRect l="50630" t="29114" r="15012" b="26199"/>
          <a:stretch>
            <a:fillRect/>
          </a:stretch>
        </p:blipFill>
        <p:spPr bwMode="auto">
          <a:xfrm>
            <a:off x="4267200" y="457200"/>
            <a:ext cx="3505200" cy="5916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1027"/>
          <p:cNvSpPr>
            <a:spLocks noChangeArrowheads="1"/>
          </p:cNvSpPr>
          <p:nvPr/>
        </p:nvSpPr>
        <p:spPr bwMode="auto">
          <a:xfrm>
            <a:off x="990600" y="1947943"/>
            <a:ext cx="32004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n-US" sz="4400" dirty="0" smtClean="0">
                <a:solidFill>
                  <a:srgbClr val="002060"/>
                </a:solidFill>
                <a:latin typeface="+mj-lt"/>
              </a:rPr>
              <a:t>Arm Lymph </a:t>
            </a:r>
            <a:endParaRPr lang="en-US" sz="4400" dirty="0">
              <a:solidFill>
                <a:srgbClr val="002060"/>
              </a:solidFill>
              <a:latin typeface="+mj-lt"/>
            </a:endParaRPr>
          </a:p>
          <a:p>
            <a:pPr eaLnBrk="0" hangingPunct="0"/>
            <a:r>
              <a:rPr lang="en-US" sz="4400" dirty="0">
                <a:solidFill>
                  <a:srgbClr val="002060"/>
                </a:solidFill>
                <a:latin typeface="+mj-lt"/>
              </a:rPr>
              <a:t>Drainage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ChangeArrowheads="1"/>
          </p:cNvSpPr>
          <p:nvPr/>
        </p:nvSpPr>
        <p:spPr bwMode="auto">
          <a:xfrm>
            <a:off x="700088" y="266700"/>
            <a:ext cx="7162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eaLnBrk="0" hangingPunct="0"/>
            <a:r>
              <a:rPr kumimoji="1" lang="en-US" sz="4400" dirty="0" err="1">
                <a:solidFill>
                  <a:srgbClr val="002060"/>
                </a:solidFill>
                <a:latin typeface="+mj-lt"/>
              </a:rPr>
              <a:t>Lymphangion</a:t>
            </a:r>
            <a:endParaRPr kumimoji="1" lang="en-US" sz="4400" dirty="0">
              <a:solidFill>
                <a:srgbClr val="002060"/>
              </a:solidFill>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834" y="1152578"/>
            <a:ext cx="7808331" cy="5248222"/>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Frontdesk\AppData\Local\Microsoft\Windows\Temporary Internet Files\Content.Outlook\7FS73MIY\nod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797" t="2884" r="9851"/>
          <a:stretch/>
        </p:blipFill>
        <p:spPr bwMode="auto">
          <a:xfrm>
            <a:off x="3939791" y="337038"/>
            <a:ext cx="4823209" cy="6216162"/>
          </a:xfrm>
          <a:prstGeom prst="rect">
            <a:avLst/>
          </a:prstGeom>
          <a:noFill/>
          <a:extLst>
            <a:ext uri="{909E8E84-426E-40DD-AFC4-6F175D3DCCD1}">
              <a14:hiddenFill xmlns:a14="http://schemas.microsoft.com/office/drawing/2010/main">
                <a:solidFill>
                  <a:srgbClr val="FFFFFF"/>
                </a:solidFill>
              </a14:hiddenFill>
            </a:ext>
          </a:extLst>
        </p:spPr>
      </p:pic>
      <p:sp>
        <p:nvSpPr>
          <p:cNvPr id="14339" name="Rectangle 3"/>
          <p:cNvSpPr>
            <a:spLocks noChangeArrowheads="1"/>
          </p:cNvSpPr>
          <p:nvPr/>
        </p:nvSpPr>
        <p:spPr bwMode="auto">
          <a:xfrm>
            <a:off x="457200" y="2343150"/>
            <a:ext cx="33528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eaLnBrk="0" hangingPunct="0"/>
            <a:r>
              <a:rPr kumimoji="1" lang="en-US" sz="4400" dirty="0">
                <a:solidFill>
                  <a:srgbClr val="002060"/>
                </a:solidFill>
                <a:latin typeface="+mn-lt"/>
              </a:rPr>
              <a:t>Lymph Node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050" descr="ThoracicDuct"/>
          <p:cNvPicPr>
            <a:picLocks noChangeAspect="1" noChangeArrowheads="1"/>
          </p:cNvPicPr>
          <p:nvPr/>
        </p:nvPicPr>
        <p:blipFill>
          <a:blip r:embed="rId3">
            <a:extLst>
              <a:ext uri="{28A0092B-C50C-407E-A947-70E740481C1C}">
                <a14:useLocalDpi xmlns:a14="http://schemas.microsoft.com/office/drawing/2010/main" val="0"/>
              </a:ext>
            </a:extLst>
          </a:blip>
          <a:srcRect l="9653" t="10170" r="64500" b="50243"/>
          <a:stretch>
            <a:fillRect/>
          </a:stretch>
        </p:blipFill>
        <p:spPr bwMode="auto">
          <a:xfrm>
            <a:off x="4648200" y="228600"/>
            <a:ext cx="3200400" cy="636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051"/>
          <p:cNvSpPr>
            <a:spLocks noChangeArrowheads="1"/>
          </p:cNvSpPr>
          <p:nvPr/>
        </p:nvSpPr>
        <p:spPr bwMode="auto">
          <a:xfrm>
            <a:off x="829412" y="2438400"/>
            <a:ext cx="366638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4400" dirty="0">
                <a:solidFill>
                  <a:srgbClr val="002060"/>
                </a:solidFill>
                <a:latin typeface="+mn-lt"/>
              </a:rPr>
              <a:t>Thoracic Duct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027"/>
          <p:cNvSpPr>
            <a:spLocks noChangeArrowheads="1"/>
          </p:cNvSpPr>
          <p:nvPr/>
        </p:nvSpPr>
        <p:spPr bwMode="auto">
          <a:xfrm>
            <a:off x="685800" y="1524000"/>
            <a:ext cx="3200400" cy="235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eaLnBrk="0" hangingPunct="0"/>
            <a:r>
              <a:rPr kumimoji="1" lang="en-US" sz="4400" dirty="0">
                <a:solidFill>
                  <a:srgbClr val="002060"/>
                </a:solidFill>
                <a:latin typeface="+mn-lt"/>
              </a:rPr>
              <a:t>Breast Lymph Drainage</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407" t="2440" b="8114"/>
          <a:stretch/>
        </p:blipFill>
        <p:spPr>
          <a:xfrm>
            <a:off x="3276600" y="304799"/>
            <a:ext cx="5029200" cy="6259967"/>
          </a:xfrm>
          <a:prstGeom prst="rect">
            <a:avLst/>
          </a:prstGeom>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515466" y="228600"/>
            <a:ext cx="7772400" cy="1143000"/>
          </a:xfrm>
        </p:spPr>
        <p:txBody>
          <a:bodyPr lIns="90488" tIns="44450" rIns="90488" bIns="44450"/>
          <a:lstStyle/>
          <a:p>
            <a:pPr eaLnBrk="1" hangingPunct="1"/>
            <a:r>
              <a:rPr lang="en-US" dirty="0" smtClean="0"/>
              <a:t>Lymph Drainage System</a:t>
            </a:r>
          </a:p>
        </p:txBody>
      </p:sp>
      <p:grpSp>
        <p:nvGrpSpPr>
          <p:cNvPr id="17411" name="Group 50"/>
          <p:cNvGrpSpPr>
            <a:grpSpLocks noChangeAspect="1"/>
          </p:cNvGrpSpPr>
          <p:nvPr/>
        </p:nvGrpSpPr>
        <p:grpSpPr bwMode="auto">
          <a:xfrm>
            <a:off x="621099" y="1506161"/>
            <a:ext cx="7608502" cy="4513640"/>
            <a:chOff x="218" y="1061"/>
            <a:chExt cx="4258" cy="2526"/>
          </a:xfrm>
        </p:grpSpPr>
        <p:grpSp>
          <p:nvGrpSpPr>
            <p:cNvPr id="17412" name="Group 49"/>
            <p:cNvGrpSpPr>
              <a:grpSpLocks/>
            </p:cNvGrpSpPr>
            <p:nvPr/>
          </p:nvGrpSpPr>
          <p:grpSpPr bwMode="auto">
            <a:xfrm>
              <a:off x="316" y="1061"/>
              <a:ext cx="4160" cy="2526"/>
              <a:chOff x="316" y="1061"/>
              <a:chExt cx="4160" cy="2526"/>
            </a:xfrm>
          </p:grpSpPr>
          <p:grpSp>
            <p:nvGrpSpPr>
              <p:cNvPr id="17414" name="Group 3"/>
              <p:cNvGrpSpPr>
                <a:grpSpLocks/>
              </p:cNvGrpSpPr>
              <p:nvPr/>
            </p:nvGrpSpPr>
            <p:grpSpPr bwMode="auto">
              <a:xfrm>
                <a:off x="1493" y="1795"/>
                <a:ext cx="2968" cy="1466"/>
                <a:chOff x="1493" y="1795"/>
                <a:chExt cx="2968" cy="1466"/>
              </a:xfrm>
            </p:grpSpPr>
            <p:sp>
              <p:nvSpPr>
                <p:cNvPr id="17453" name="Arc 4"/>
                <p:cNvSpPr>
                  <a:spLocks/>
                </p:cNvSpPr>
                <p:nvPr/>
              </p:nvSpPr>
              <p:spPr bwMode="auto">
                <a:xfrm rot="60000">
                  <a:off x="2999" y="1795"/>
                  <a:ext cx="1462" cy="1466"/>
                </a:xfrm>
                <a:custGeom>
                  <a:avLst/>
                  <a:gdLst>
                    <a:gd name="T0" fmla="*/ 0 w 21615"/>
                    <a:gd name="T1" fmla="*/ 0 h 21615"/>
                    <a:gd name="T2" fmla="*/ 0 w 21615"/>
                    <a:gd name="T3" fmla="*/ 0 h 21615"/>
                    <a:gd name="T4" fmla="*/ 0 w 21615"/>
                    <a:gd name="T5" fmla="*/ 0 h 21615"/>
                    <a:gd name="T6" fmla="*/ 0 60000 65536"/>
                    <a:gd name="T7" fmla="*/ 0 60000 65536"/>
                    <a:gd name="T8" fmla="*/ 0 60000 65536"/>
                    <a:gd name="T9" fmla="*/ 0 w 21615"/>
                    <a:gd name="T10" fmla="*/ 0 h 21615"/>
                    <a:gd name="T11" fmla="*/ 21615 w 21615"/>
                    <a:gd name="T12" fmla="*/ 21615 h 21615"/>
                  </a:gdLst>
                  <a:ahLst/>
                  <a:cxnLst>
                    <a:cxn ang="T6">
                      <a:pos x="T0" y="T1"/>
                    </a:cxn>
                    <a:cxn ang="T7">
                      <a:pos x="T2" y="T3"/>
                    </a:cxn>
                    <a:cxn ang="T8">
                      <a:pos x="T4" y="T5"/>
                    </a:cxn>
                  </a:cxnLst>
                  <a:rect l="T9" t="T10" r="T11" b="T12"/>
                  <a:pathLst>
                    <a:path w="21615" h="21615" fill="none" extrusionOk="0">
                      <a:moveTo>
                        <a:pt x="21614" y="0"/>
                      </a:moveTo>
                      <a:cubicBezTo>
                        <a:pt x="21614" y="5"/>
                        <a:pt x="21615" y="10"/>
                        <a:pt x="21615" y="15"/>
                      </a:cubicBezTo>
                      <a:cubicBezTo>
                        <a:pt x="21615" y="11944"/>
                        <a:pt x="11944" y="21615"/>
                        <a:pt x="15" y="21615"/>
                      </a:cubicBezTo>
                      <a:cubicBezTo>
                        <a:pt x="10" y="21615"/>
                        <a:pt x="5" y="21614"/>
                        <a:pt x="0" y="21614"/>
                      </a:cubicBezTo>
                    </a:path>
                    <a:path w="21615" h="21615" stroke="0" extrusionOk="0">
                      <a:moveTo>
                        <a:pt x="21614" y="0"/>
                      </a:moveTo>
                      <a:cubicBezTo>
                        <a:pt x="21614" y="5"/>
                        <a:pt x="21615" y="10"/>
                        <a:pt x="21615" y="15"/>
                      </a:cubicBezTo>
                      <a:cubicBezTo>
                        <a:pt x="21615" y="11944"/>
                        <a:pt x="11944" y="21615"/>
                        <a:pt x="15" y="21615"/>
                      </a:cubicBezTo>
                      <a:cubicBezTo>
                        <a:pt x="10" y="21615"/>
                        <a:pt x="5" y="21614"/>
                        <a:pt x="0" y="21614"/>
                      </a:cubicBezTo>
                      <a:lnTo>
                        <a:pt x="15" y="15"/>
                      </a:lnTo>
                      <a:lnTo>
                        <a:pt x="21614" y="0"/>
                      </a:lnTo>
                      <a:close/>
                    </a:path>
                  </a:pathLst>
                </a:custGeom>
                <a:solidFill>
                  <a:schemeClr val="accent1"/>
                </a:solidFill>
                <a:ln w="12700" cap="rnd">
                  <a:solidFill>
                    <a:schemeClr val="tx1"/>
                  </a:solidFill>
                  <a:round/>
                  <a:headEnd/>
                  <a:tailEnd/>
                </a:ln>
              </p:spPr>
              <p:txBody>
                <a:bodyPr wrap="none" anchor="ctr"/>
                <a:lstStyle/>
                <a:p>
                  <a:endParaRPr lang="en-US"/>
                </a:p>
              </p:txBody>
            </p:sp>
            <p:sp>
              <p:nvSpPr>
                <p:cNvPr id="17454" name="Arc 5"/>
                <p:cNvSpPr>
                  <a:spLocks/>
                </p:cNvSpPr>
                <p:nvPr/>
              </p:nvSpPr>
              <p:spPr bwMode="auto">
                <a:xfrm>
                  <a:off x="1493" y="1795"/>
                  <a:ext cx="1461" cy="1466"/>
                </a:xfrm>
                <a:custGeom>
                  <a:avLst/>
                  <a:gdLst>
                    <a:gd name="T0" fmla="*/ 0 w 21600"/>
                    <a:gd name="T1" fmla="*/ 0 h 21615"/>
                    <a:gd name="T2" fmla="*/ 0 w 21600"/>
                    <a:gd name="T3" fmla="*/ 0 h 21615"/>
                    <a:gd name="T4" fmla="*/ 0 w 21600"/>
                    <a:gd name="T5" fmla="*/ 0 h 21615"/>
                    <a:gd name="T6" fmla="*/ 0 60000 65536"/>
                    <a:gd name="T7" fmla="*/ 0 60000 65536"/>
                    <a:gd name="T8" fmla="*/ 0 60000 65536"/>
                    <a:gd name="T9" fmla="*/ 0 w 21600"/>
                    <a:gd name="T10" fmla="*/ 0 h 21615"/>
                    <a:gd name="T11" fmla="*/ 21600 w 21600"/>
                    <a:gd name="T12" fmla="*/ 21615 h 21615"/>
                  </a:gdLst>
                  <a:ahLst/>
                  <a:cxnLst>
                    <a:cxn ang="T6">
                      <a:pos x="T0" y="T1"/>
                    </a:cxn>
                    <a:cxn ang="T7">
                      <a:pos x="T2" y="T3"/>
                    </a:cxn>
                    <a:cxn ang="T8">
                      <a:pos x="T4" y="T5"/>
                    </a:cxn>
                  </a:cxnLst>
                  <a:rect l="T9" t="T10" r="T11" b="T12"/>
                  <a:pathLst>
                    <a:path w="21600" h="21615" fill="none" extrusionOk="0">
                      <a:moveTo>
                        <a:pt x="21585" y="21614"/>
                      </a:moveTo>
                      <a:cubicBezTo>
                        <a:pt x="9661" y="21606"/>
                        <a:pt x="0" y="11938"/>
                        <a:pt x="0" y="15"/>
                      </a:cubicBezTo>
                      <a:cubicBezTo>
                        <a:pt x="-1" y="10"/>
                        <a:pt x="0" y="5"/>
                        <a:pt x="0" y="0"/>
                      </a:cubicBezTo>
                    </a:path>
                    <a:path w="21600" h="21615" stroke="0" extrusionOk="0">
                      <a:moveTo>
                        <a:pt x="21585" y="21614"/>
                      </a:moveTo>
                      <a:cubicBezTo>
                        <a:pt x="9661" y="21606"/>
                        <a:pt x="0" y="11938"/>
                        <a:pt x="0" y="15"/>
                      </a:cubicBezTo>
                      <a:cubicBezTo>
                        <a:pt x="-1" y="10"/>
                        <a:pt x="0" y="5"/>
                        <a:pt x="0" y="0"/>
                      </a:cubicBezTo>
                      <a:lnTo>
                        <a:pt x="21600" y="15"/>
                      </a:lnTo>
                      <a:lnTo>
                        <a:pt x="21585" y="21614"/>
                      </a:lnTo>
                      <a:close/>
                    </a:path>
                  </a:pathLst>
                </a:custGeom>
                <a:solidFill>
                  <a:schemeClr val="accent1"/>
                </a:solidFill>
                <a:ln w="12700" cap="rnd">
                  <a:solidFill>
                    <a:schemeClr val="tx1"/>
                  </a:solidFill>
                  <a:round/>
                  <a:headEnd/>
                  <a:tailEnd/>
                </a:ln>
              </p:spPr>
              <p:txBody>
                <a:bodyPr wrap="none" anchor="ctr"/>
                <a:lstStyle/>
                <a:p>
                  <a:endParaRPr lang="en-US"/>
                </a:p>
              </p:txBody>
            </p:sp>
          </p:grpSp>
          <p:sp>
            <p:nvSpPr>
              <p:cNvPr id="17415" name="Rectangle 6"/>
              <p:cNvSpPr>
                <a:spLocks noChangeArrowheads="1"/>
              </p:cNvSpPr>
              <p:nvPr/>
            </p:nvSpPr>
            <p:spPr bwMode="auto">
              <a:xfrm>
                <a:off x="2272" y="3088"/>
                <a:ext cx="136" cy="328"/>
              </a:xfrm>
              <a:prstGeom prst="rect">
                <a:avLst/>
              </a:prstGeom>
              <a:solidFill>
                <a:schemeClr val="accent1"/>
              </a:solidFill>
              <a:ln w="12700">
                <a:solidFill>
                  <a:schemeClr val="tx1"/>
                </a:solidFill>
                <a:miter lim="800000"/>
                <a:headEnd/>
                <a:tailEnd/>
              </a:ln>
            </p:spPr>
            <p:txBody>
              <a:bodyPr wrap="none" anchor="ctr"/>
              <a:lstStyle/>
              <a:p>
                <a:pPr eaLnBrk="0" hangingPunct="0"/>
                <a:endParaRPr lang="en-US"/>
              </a:p>
            </p:txBody>
          </p:sp>
          <p:sp>
            <p:nvSpPr>
              <p:cNvPr id="17416" name="Rectangle 7"/>
              <p:cNvSpPr>
                <a:spLocks noChangeArrowheads="1"/>
              </p:cNvSpPr>
              <p:nvPr/>
            </p:nvSpPr>
            <p:spPr bwMode="auto">
              <a:xfrm>
                <a:off x="3580" y="3070"/>
                <a:ext cx="136" cy="328"/>
              </a:xfrm>
              <a:prstGeom prst="rect">
                <a:avLst/>
              </a:prstGeom>
              <a:solidFill>
                <a:schemeClr val="accent1"/>
              </a:solidFill>
              <a:ln w="12700">
                <a:solidFill>
                  <a:schemeClr val="tx1"/>
                </a:solidFill>
                <a:miter lim="800000"/>
                <a:headEnd/>
                <a:tailEnd/>
              </a:ln>
            </p:spPr>
            <p:txBody>
              <a:bodyPr wrap="none" anchor="ctr"/>
              <a:lstStyle/>
              <a:p>
                <a:pPr eaLnBrk="0" hangingPunct="0"/>
                <a:endParaRPr lang="en-US"/>
              </a:p>
            </p:txBody>
          </p:sp>
          <p:sp>
            <p:nvSpPr>
              <p:cNvPr id="17417" name="Line 8"/>
              <p:cNvSpPr>
                <a:spLocks noChangeShapeType="1"/>
              </p:cNvSpPr>
              <p:nvPr/>
            </p:nvSpPr>
            <p:spPr bwMode="auto">
              <a:xfrm>
                <a:off x="4476" y="1792"/>
                <a:ext cx="0" cy="4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18" name="Oval 9"/>
              <p:cNvSpPr>
                <a:spLocks noChangeArrowheads="1"/>
              </p:cNvSpPr>
              <p:nvPr/>
            </p:nvSpPr>
            <p:spPr bwMode="auto">
              <a:xfrm>
                <a:off x="1573" y="2170"/>
                <a:ext cx="40" cy="136"/>
              </a:xfrm>
              <a:prstGeom prst="ellipse">
                <a:avLst/>
              </a:prstGeom>
              <a:solidFill>
                <a:schemeClr val="accent1"/>
              </a:solidFill>
              <a:ln w="12700">
                <a:solidFill>
                  <a:schemeClr val="tx1"/>
                </a:solidFill>
                <a:round/>
                <a:headEnd/>
                <a:tailEnd/>
              </a:ln>
            </p:spPr>
            <p:txBody>
              <a:bodyPr wrap="none" anchor="ctr"/>
              <a:lstStyle/>
              <a:p>
                <a:pPr eaLnBrk="0" hangingPunct="0"/>
                <a:endParaRPr lang="en-US"/>
              </a:p>
            </p:txBody>
          </p:sp>
          <p:sp>
            <p:nvSpPr>
              <p:cNvPr id="17419" name="Freeform 10"/>
              <p:cNvSpPr>
                <a:spLocks/>
              </p:cNvSpPr>
              <p:nvPr/>
            </p:nvSpPr>
            <p:spPr bwMode="auto">
              <a:xfrm>
                <a:off x="420" y="1824"/>
                <a:ext cx="493" cy="1069"/>
              </a:xfrm>
              <a:custGeom>
                <a:avLst/>
                <a:gdLst>
                  <a:gd name="T0" fmla="*/ 468 w 493"/>
                  <a:gd name="T1" fmla="*/ 384 h 1069"/>
                  <a:gd name="T2" fmla="*/ 0 w 493"/>
                  <a:gd name="T3" fmla="*/ 0 h 1069"/>
                  <a:gd name="T4" fmla="*/ 0 w 493"/>
                  <a:gd name="T5" fmla="*/ 1068 h 1069"/>
                  <a:gd name="T6" fmla="*/ 492 w 493"/>
                  <a:gd name="T7" fmla="*/ 612 h 1069"/>
                  <a:gd name="T8" fmla="*/ 468 w 493"/>
                  <a:gd name="T9" fmla="*/ 384 h 1069"/>
                  <a:gd name="T10" fmla="*/ 0 60000 65536"/>
                  <a:gd name="T11" fmla="*/ 0 60000 65536"/>
                  <a:gd name="T12" fmla="*/ 0 60000 65536"/>
                  <a:gd name="T13" fmla="*/ 0 60000 65536"/>
                  <a:gd name="T14" fmla="*/ 0 60000 65536"/>
                  <a:gd name="T15" fmla="*/ 0 w 493"/>
                  <a:gd name="T16" fmla="*/ 0 h 1069"/>
                  <a:gd name="T17" fmla="*/ 493 w 493"/>
                  <a:gd name="T18" fmla="*/ 1069 h 1069"/>
                </a:gdLst>
                <a:ahLst/>
                <a:cxnLst>
                  <a:cxn ang="T10">
                    <a:pos x="T0" y="T1"/>
                  </a:cxn>
                  <a:cxn ang="T11">
                    <a:pos x="T2" y="T3"/>
                  </a:cxn>
                  <a:cxn ang="T12">
                    <a:pos x="T4" y="T5"/>
                  </a:cxn>
                  <a:cxn ang="T13">
                    <a:pos x="T6" y="T7"/>
                  </a:cxn>
                  <a:cxn ang="T14">
                    <a:pos x="T8" y="T9"/>
                  </a:cxn>
                </a:cxnLst>
                <a:rect l="T15" t="T16" r="T17" b="T18"/>
                <a:pathLst>
                  <a:path w="493" h="1069">
                    <a:moveTo>
                      <a:pt x="468" y="384"/>
                    </a:moveTo>
                    <a:lnTo>
                      <a:pt x="0" y="0"/>
                    </a:lnTo>
                    <a:lnTo>
                      <a:pt x="0" y="1068"/>
                    </a:lnTo>
                    <a:lnTo>
                      <a:pt x="492" y="612"/>
                    </a:lnTo>
                    <a:lnTo>
                      <a:pt x="468" y="384"/>
                    </a:lnTo>
                  </a:path>
                </a:pathLst>
              </a:custGeom>
              <a:noFill/>
              <a:ln w="762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20" name="Line 11"/>
              <p:cNvSpPr>
                <a:spLocks noChangeShapeType="1"/>
              </p:cNvSpPr>
              <p:nvPr/>
            </p:nvSpPr>
            <p:spPr bwMode="auto">
              <a:xfrm flipV="1">
                <a:off x="924" y="1368"/>
                <a:ext cx="0" cy="864"/>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21" name="Line 12"/>
              <p:cNvSpPr>
                <a:spLocks noChangeShapeType="1"/>
              </p:cNvSpPr>
              <p:nvPr/>
            </p:nvSpPr>
            <p:spPr bwMode="auto">
              <a:xfrm>
                <a:off x="924" y="1404"/>
                <a:ext cx="88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22" name="Oval 13"/>
              <p:cNvSpPr>
                <a:spLocks noChangeArrowheads="1"/>
              </p:cNvSpPr>
              <p:nvPr/>
            </p:nvSpPr>
            <p:spPr bwMode="auto">
              <a:xfrm>
                <a:off x="1768" y="1411"/>
                <a:ext cx="58" cy="64"/>
              </a:xfrm>
              <a:prstGeom prst="ellipse">
                <a:avLst/>
              </a:prstGeom>
              <a:solidFill>
                <a:schemeClr val="tx2"/>
              </a:solidFill>
              <a:ln w="12700">
                <a:solidFill>
                  <a:schemeClr val="tx1"/>
                </a:solidFill>
                <a:round/>
                <a:headEnd/>
                <a:tailEnd/>
              </a:ln>
            </p:spPr>
            <p:txBody>
              <a:bodyPr wrap="none" anchor="ctr"/>
              <a:lstStyle/>
              <a:p>
                <a:pPr eaLnBrk="0" hangingPunct="0"/>
                <a:endParaRPr lang="en-US"/>
              </a:p>
            </p:txBody>
          </p:sp>
          <p:sp>
            <p:nvSpPr>
              <p:cNvPr id="17423" name="Line 14"/>
              <p:cNvSpPr>
                <a:spLocks noChangeShapeType="1"/>
              </p:cNvSpPr>
              <p:nvPr/>
            </p:nvSpPr>
            <p:spPr bwMode="auto">
              <a:xfrm>
                <a:off x="924" y="2492"/>
                <a:ext cx="0" cy="109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24" name="Line 15"/>
              <p:cNvSpPr>
                <a:spLocks noChangeShapeType="1"/>
              </p:cNvSpPr>
              <p:nvPr/>
            </p:nvSpPr>
            <p:spPr bwMode="auto">
              <a:xfrm>
                <a:off x="913" y="3570"/>
                <a:ext cx="2039"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25" name="Line 16"/>
              <p:cNvSpPr>
                <a:spLocks noChangeShapeType="1"/>
              </p:cNvSpPr>
              <p:nvPr/>
            </p:nvSpPr>
            <p:spPr bwMode="auto">
              <a:xfrm flipH="1" flipV="1">
                <a:off x="2967" y="3231"/>
                <a:ext cx="1" cy="356"/>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26" name="Oval 17"/>
              <p:cNvSpPr>
                <a:spLocks noChangeArrowheads="1"/>
              </p:cNvSpPr>
              <p:nvPr/>
            </p:nvSpPr>
            <p:spPr bwMode="auto">
              <a:xfrm>
                <a:off x="2878" y="3232"/>
                <a:ext cx="166" cy="25"/>
              </a:xfrm>
              <a:prstGeom prst="ellipse">
                <a:avLst/>
              </a:prstGeom>
              <a:solidFill>
                <a:schemeClr val="tx2"/>
              </a:solidFill>
              <a:ln w="12700">
                <a:solidFill>
                  <a:schemeClr val="tx1"/>
                </a:solidFill>
                <a:round/>
                <a:headEnd/>
                <a:tailEnd/>
              </a:ln>
            </p:spPr>
            <p:txBody>
              <a:bodyPr wrap="none" anchor="ctr"/>
              <a:lstStyle/>
              <a:p>
                <a:pPr eaLnBrk="0" hangingPunct="0"/>
                <a:endParaRPr lang="en-US"/>
              </a:p>
            </p:txBody>
          </p:sp>
          <p:sp>
            <p:nvSpPr>
              <p:cNvPr id="17427" name="Line 18"/>
              <p:cNvSpPr>
                <a:spLocks noChangeShapeType="1"/>
              </p:cNvSpPr>
              <p:nvPr/>
            </p:nvSpPr>
            <p:spPr bwMode="auto">
              <a:xfrm flipH="1">
                <a:off x="1216" y="2247"/>
                <a:ext cx="389"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28" name="Line 19"/>
              <p:cNvSpPr>
                <a:spLocks noChangeShapeType="1"/>
              </p:cNvSpPr>
              <p:nvPr/>
            </p:nvSpPr>
            <p:spPr bwMode="auto">
              <a:xfrm>
                <a:off x="1236" y="2231"/>
                <a:ext cx="0" cy="415"/>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29" name="Line 20"/>
              <p:cNvSpPr>
                <a:spLocks noChangeShapeType="1"/>
              </p:cNvSpPr>
              <p:nvPr/>
            </p:nvSpPr>
            <p:spPr bwMode="auto">
              <a:xfrm flipH="1">
                <a:off x="940" y="2649"/>
                <a:ext cx="317"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30" name="Rectangle 21"/>
              <p:cNvSpPr>
                <a:spLocks noChangeArrowheads="1"/>
              </p:cNvSpPr>
              <p:nvPr/>
            </p:nvSpPr>
            <p:spPr bwMode="auto">
              <a:xfrm>
                <a:off x="316" y="2182"/>
                <a:ext cx="208" cy="352"/>
              </a:xfrm>
              <a:prstGeom prst="rect">
                <a:avLst/>
              </a:prstGeom>
              <a:solidFill>
                <a:schemeClr val="folHlink"/>
              </a:solidFill>
              <a:ln w="12700">
                <a:solidFill>
                  <a:schemeClr val="tx1"/>
                </a:solidFill>
                <a:miter lim="800000"/>
                <a:headEnd/>
                <a:tailEnd/>
              </a:ln>
            </p:spPr>
            <p:txBody>
              <a:bodyPr wrap="none" anchor="ctr"/>
              <a:lstStyle/>
              <a:p>
                <a:pPr eaLnBrk="0" hangingPunct="0"/>
                <a:endParaRPr lang="en-US"/>
              </a:p>
            </p:txBody>
          </p:sp>
          <p:sp>
            <p:nvSpPr>
              <p:cNvPr id="17431" name="Oval 22"/>
              <p:cNvSpPr>
                <a:spLocks noChangeArrowheads="1"/>
              </p:cNvSpPr>
              <p:nvPr/>
            </p:nvSpPr>
            <p:spPr bwMode="auto">
              <a:xfrm>
                <a:off x="787" y="2182"/>
                <a:ext cx="265" cy="311"/>
              </a:xfrm>
              <a:prstGeom prst="ellipse">
                <a:avLst/>
              </a:prstGeom>
              <a:solidFill>
                <a:schemeClr val="hlink"/>
              </a:solidFill>
              <a:ln w="12700">
                <a:solidFill>
                  <a:schemeClr val="tx1"/>
                </a:solidFill>
                <a:round/>
                <a:headEnd/>
                <a:tailEnd/>
              </a:ln>
            </p:spPr>
            <p:txBody>
              <a:bodyPr wrap="none" anchor="ctr"/>
              <a:lstStyle/>
              <a:p>
                <a:pPr eaLnBrk="0" hangingPunct="0"/>
                <a:endParaRPr lang="en-US"/>
              </a:p>
            </p:txBody>
          </p:sp>
          <p:sp>
            <p:nvSpPr>
              <p:cNvPr id="17432" name="Line 23"/>
              <p:cNvSpPr>
                <a:spLocks noChangeShapeType="1"/>
              </p:cNvSpPr>
              <p:nvPr/>
            </p:nvSpPr>
            <p:spPr bwMode="auto">
              <a:xfrm>
                <a:off x="1828" y="1489"/>
                <a:ext cx="28" cy="85"/>
              </a:xfrm>
              <a:prstGeom prst="line">
                <a:avLst/>
              </a:prstGeom>
              <a:noFill/>
              <a:ln w="1270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33" name="Line 24"/>
              <p:cNvSpPr>
                <a:spLocks noChangeShapeType="1"/>
              </p:cNvSpPr>
              <p:nvPr/>
            </p:nvSpPr>
            <p:spPr bwMode="auto">
              <a:xfrm>
                <a:off x="1791" y="1507"/>
                <a:ext cx="6" cy="121"/>
              </a:xfrm>
              <a:prstGeom prst="line">
                <a:avLst/>
              </a:prstGeom>
              <a:noFill/>
              <a:ln w="1270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34" name="Line 25"/>
              <p:cNvSpPr>
                <a:spLocks noChangeShapeType="1"/>
              </p:cNvSpPr>
              <p:nvPr/>
            </p:nvSpPr>
            <p:spPr bwMode="auto">
              <a:xfrm>
                <a:off x="1816" y="1519"/>
                <a:ext cx="1" cy="175"/>
              </a:xfrm>
              <a:prstGeom prst="line">
                <a:avLst/>
              </a:prstGeom>
              <a:noFill/>
              <a:ln w="1270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35" name="Line 26"/>
              <p:cNvSpPr>
                <a:spLocks noChangeShapeType="1"/>
              </p:cNvSpPr>
              <p:nvPr/>
            </p:nvSpPr>
            <p:spPr bwMode="auto">
              <a:xfrm flipH="1">
                <a:off x="1766" y="1486"/>
                <a:ext cx="11" cy="241"/>
              </a:xfrm>
              <a:prstGeom prst="line">
                <a:avLst/>
              </a:prstGeom>
              <a:noFill/>
              <a:ln w="1270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36" name="Rectangle 27"/>
              <p:cNvSpPr>
                <a:spLocks noChangeArrowheads="1"/>
              </p:cNvSpPr>
              <p:nvPr/>
            </p:nvSpPr>
            <p:spPr bwMode="auto">
              <a:xfrm>
                <a:off x="2940" y="1794"/>
                <a:ext cx="102" cy="1431"/>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17437" name="Rectangle 28"/>
              <p:cNvSpPr>
                <a:spLocks noChangeArrowheads="1"/>
              </p:cNvSpPr>
              <p:nvPr/>
            </p:nvSpPr>
            <p:spPr bwMode="auto">
              <a:xfrm>
                <a:off x="3696" y="1797"/>
                <a:ext cx="774" cy="54"/>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17438" name="Line 30"/>
              <p:cNvSpPr>
                <a:spLocks noChangeShapeType="1"/>
              </p:cNvSpPr>
              <p:nvPr/>
            </p:nvSpPr>
            <p:spPr bwMode="auto">
              <a:xfrm>
                <a:off x="1492" y="1791"/>
                <a:ext cx="297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39" name="Arc 33"/>
              <p:cNvSpPr>
                <a:spLocks/>
              </p:cNvSpPr>
              <p:nvPr/>
            </p:nvSpPr>
            <p:spPr bwMode="auto">
              <a:xfrm rot="60000">
                <a:off x="2924" y="1775"/>
                <a:ext cx="1533" cy="1469"/>
              </a:xfrm>
              <a:custGeom>
                <a:avLst/>
                <a:gdLst>
                  <a:gd name="T0" fmla="*/ 1 w 21615"/>
                  <a:gd name="T1" fmla="*/ 0 h 21763"/>
                  <a:gd name="T2" fmla="*/ 0 w 21615"/>
                  <a:gd name="T3" fmla="*/ 0 h 21763"/>
                  <a:gd name="T4" fmla="*/ 0 w 21615"/>
                  <a:gd name="T5" fmla="*/ 0 h 21763"/>
                  <a:gd name="T6" fmla="*/ 0 60000 65536"/>
                  <a:gd name="T7" fmla="*/ 0 60000 65536"/>
                  <a:gd name="T8" fmla="*/ 0 60000 65536"/>
                  <a:gd name="T9" fmla="*/ 0 w 21615"/>
                  <a:gd name="T10" fmla="*/ 0 h 21763"/>
                  <a:gd name="T11" fmla="*/ 21615 w 21615"/>
                  <a:gd name="T12" fmla="*/ 21763 h 21763"/>
                </a:gdLst>
                <a:ahLst/>
                <a:cxnLst>
                  <a:cxn ang="T6">
                    <a:pos x="T0" y="T1"/>
                  </a:cxn>
                  <a:cxn ang="T7">
                    <a:pos x="T2" y="T3"/>
                  </a:cxn>
                  <a:cxn ang="T8">
                    <a:pos x="T4" y="T5"/>
                  </a:cxn>
                </a:cxnLst>
                <a:rect l="T9" t="T10" r="T11" b="T12"/>
                <a:pathLst>
                  <a:path w="21615" h="21763" fill="none" extrusionOk="0">
                    <a:moveTo>
                      <a:pt x="21614" y="-1"/>
                    </a:moveTo>
                    <a:cubicBezTo>
                      <a:pt x="21614" y="54"/>
                      <a:pt x="21615" y="108"/>
                      <a:pt x="21615" y="163"/>
                    </a:cubicBezTo>
                    <a:cubicBezTo>
                      <a:pt x="21615" y="12092"/>
                      <a:pt x="11944" y="21763"/>
                      <a:pt x="15" y="21763"/>
                    </a:cubicBezTo>
                    <a:cubicBezTo>
                      <a:pt x="10" y="21763"/>
                      <a:pt x="5" y="21762"/>
                      <a:pt x="0" y="21762"/>
                    </a:cubicBezTo>
                  </a:path>
                  <a:path w="21615" h="21763" stroke="0" extrusionOk="0">
                    <a:moveTo>
                      <a:pt x="21614" y="-1"/>
                    </a:moveTo>
                    <a:cubicBezTo>
                      <a:pt x="21614" y="54"/>
                      <a:pt x="21615" y="108"/>
                      <a:pt x="21615" y="163"/>
                    </a:cubicBezTo>
                    <a:cubicBezTo>
                      <a:pt x="21615" y="12092"/>
                      <a:pt x="11944" y="21763"/>
                      <a:pt x="15" y="21763"/>
                    </a:cubicBezTo>
                    <a:cubicBezTo>
                      <a:pt x="10" y="21763"/>
                      <a:pt x="5" y="21762"/>
                      <a:pt x="0" y="21762"/>
                    </a:cubicBezTo>
                    <a:lnTo>
                      <a:pt x="15" y="163"/>
                    </a:lnTo>
                    <a:lnTo>
                      <a:pt x="21614" y="-1"/>
                    </a:lnTo>
                    <a:close/>
                  </a:path>
                </a:pathLst>
              </a:custGeom>
              <a:solidFill>
                <a:schemeClr val="accent1"/>
              </a:solidFill>
              <a:ln w="12700" cap="rnd">
                <a:solidFill>
                  <a:schemeClr val="tx1"/>
                </a:solidFill>
                <a:round/>
                <a:headEnd/>
                <a:tailEnd/>
              </a:ln>
            </p:spPr>
            <p:txBody>
              <a:bodyPr wrap="none" anchor="ctr"/>
              <a:lstStyle/>
              <a:p>
                <a:endParaRPr lang="en-US"/>
              </a:p>
            </p:txBody>
          </p:sp>
          <p:sp>
            <p:nvSpPr>
              <p:cNvPr id="17440" name="Arc 34"/>
              <p:cNvSpPr>
                <a:spLocks/>
              </p:cNvSpPr>
              <p:nvPr/>
            </p:nvSpPr>
            <p:spPr bwMode="auto">
              <a:xfrm>
                <a:off x="1493" y="1776"/>
                <a:ext cx="1483" cy="1473"/>
              </a:xfrm>
              <a:custGeom>
                <a:avLst/>
                <a:gdLst>
                  <a:gd name="T0" fmla="*/ 0 w 21600"/>
                  <a:gd name="T1" fmla="*/ 0 h 21615"/>
                  <a:gd name="T2" fmla="*/ 0 w 21600"/>
                  <a:gd name="T3" fmla="*/ 0 h 21615"/>
                  <a:gd name="T4" fmla="*/ 0 w 21600"/>
                  <a:gd name="T5" fmla="*/ 0 h 21615"/>
                  <a:gd name="T6" fmla="*/ 0 60000 65536"/>
                  <a:gd name="T7" fmla="*/ 0 60000 65536"/>
                  <a:gd name="T8" fmla="*/ 0 60000 65536"/>
                  <a:gd name="T9" fmla="*/ 0 w 21600"/>
                  <a:gd name="T10" fmla="*/ 0 h 21615"/>
                  <a:gd name="T11" fmla="*/ 21600 w 21600"/>
                  <a:gd name="T12" fmla="*/ 21615 h 21615"/>
                </a:gdLst>
                <a:ahLst/>
                <a:cxnLst>
                  <a:cxn ang="T6">
                    <a:pos x="T0" y="T1"/>
                  </a:cxn>
                  <a:cxn ang="T7">
                    <a:pos x="T2" y="T3"/>
                  </a:cxn>
                  <a:cxn ang="T8">
                    <a:pos x="T4" y="T5"/>
                  </a:cxn>
                </a:cxnLst>
                <a:rect l="T9" t="T10" r="T11" b="T12"/>
                <a:pathLst>
                  <a:path w="21600" h="21615" fill="none" extrusionOk="0">
                    <a:moveTo>
                      <a:pt x="21585" y="21614"/>
                    </a:moveTo>
                    <a:cubicBezTo>
                      <a:pt x="9661" y="21606"/>
                      <a:pt x="0" y="11938"/>
                      <a:pt x="0" y="15"/>
                    </a:cubicBezTo>
                    <a:cubicBezTo>
                      <a:pt x="-1" y="10"/>
                      <a:pt x="0" y="5"/>
                      <a:pt x="0" y="0"/>
                    </a:cubicBezTo>
                  </a:path>
                  <a:path w="21600" h="21615" stroke="0" extrusionOk="0">
                    <a:moveTo>
                      <a:pt x="21585" y="21614"/>
                    </a:moveTo>
                    <a:cubicBezTo>
                      <a:pt x="9661" y="21606"/>
                      <a:pt x="0" y="11938"/>
                      <a:pt x="0" y="15"/>
                    </a:cubicBezTo>
                    <a:cubicBezTo>
                      <a:pt x="-1" y="10"/>
                      <a:pt x="0" y="5"/>
                      <a:pt x="0" y="0"/>
                    </a:cubicBezTo>
                    <a:lnTo>
                      <a:pt x="21600" y="15"/>
                    </a:lnTo>
                    <a:lnTo>
                      <a:pt x="21585" y="21614"/>
                    </a:lnTo>
                    <a:close/>
                  </a:path>
                </a:pathLst>
              </a:custGeom>
              <a:solidFill>
                <a:schemeClr val="accent1"/>
              </a:solidFill>
              <a:ln w="12700" cap="rnd">
                <a:solidFill>
                  <a:schemeClr val="tx1"/>
                </a:solidFill>
                <a:round/>
                <a:headEnd/>
                <a:tailEnd/>
              </a:ln>
            </p:spPr>
            <p:txBody>
              <a:bodyPr wrap="none" anchor="ctr"/>
              <a:lstStyle/>
              <a:p>
                <a:endParaRPr lang="en-US"/>
              </a:p>
            </p:txBody>
          </p:sp>
          <p:sp>
            <p:nvSpPr>
              <p:cNvPr id="17441" name="Rectangle 36"/>
              <p:cNvSpPr>
                <a:spLocks noChangeArrowheads="1"/>
              </p:cNvSpPr>
              <p:nvPr/>
            </p:nvSpPr>
            <p:spPr bwMode="auto">
              <a:xfrm>
                <a:off x="2895" y="2139"/>
                <a:ext cx="171" cy="1116"/>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17442" name="Arc 37"/>
              <p:cNvSpPr>
                <a:spLocks/>
              </p:cNvSpPr>
              <p:nvPr/>
            </p:nvSpPr>
            <p:spPr bwMode="auto">
              <a:xfrm>
                <a:off x="1496" y="1863"/>
                <a:ext cx="44" cy="27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43" name="Arc 38"/>
              <p:cNvSpPr>
                <a:spLocks/>
              </p:cNvSpPr>
              <p:nvPr/>
            </p:nvSpPr>
            <p:spPr bwMode="auto">
              <a:xfrm>
                <a:off x="4428" y="1863"/>
                <a:ext cx="32" cy="26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44" name="Line 39"/>
              <p:cNvSpPr>
                <a:spLocks noChangeShapeType="1"/>
              </p:cNvSpPr>
              <p:nvPr/>
            </p:nvSpPr>
            <p:spPr bwMode="auto">
              <a:xfrm>
                <a:off x="1501" y="1863"/>
                <a:ext cx="2956"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5" name="Rectangle 40"/>
              <p:cNvSpPr>
                <a:spLocks noChangeArrowheads="1"/>
              </p:cNvSpPr>
              <p:nvPr/>
            </p:nvSpPr>
            <p:spPr bwMode="auto">
              <a:xfrm>
                <a:off x="1564" y="2140"/>
                <a:ext cx="2866" cy="292"/>
              </a:xfrm>
              <a:prstGeom prst="rect">
                <a:avLst/>
              </a:prstGeom>
              <a:noFill/>
              <a:ln w="5080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17446" name="Rectangle 41"/>
              <p:cNvSpPr>
                <a:spLocks noChangeArrowheads="1"/>
              </p:cNvSpPr>
              <p:nvPr/>
            </p:nvSpPr>
            <p:spPr bwMode="auto">
              <a:xfrm>
                <a:off x="749" y="2243"/>
                <a:ext cx="377"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1400" dirty="0">
                    <a:latin typeface="Tempus Sans ITC" pitchFamily="82" charset="0"/>
                  </a:rPr>
                  <a:t>Heart</a:t>
                </a:r>
              </a:p>
            </p:txBody>
          </p:sp>
          <p:sp>
            <p:nvSpPr>
              <p:cNvPr id="17447" name="Rectangle 43"/>
              <p:cNvSpPr>
                <a:spLocks noChangeArrowheads="1"/>
              </p:cNvSpPr>
              <p:nvPr/>
            </p:nvSpPr>
            <p:spPr bwMode="auto">
              <a:xfrm>
                <a:off x="1518" y="1061"/>
                <a:ext cx="555"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en-US" sz="1400">
                    <a:latin typeface="Tempus Sans ITC" pitchFamily="82" charset="0"/>
                  </a:rPr>
                  <a:t>Filtration</a:t>
                </a:r>
              </a:p>
              <a:p>
                <a:pPr algn="ctr" eaLnBrk="0" hangingPunct="0"/>
                <a:r>
                  <a:rPr lang="en-US" sz="1200">
                    <a:latin typeface="Tempus Sans ITC" pitchFamily="82" charset="0"/>
                  </a:rPr>
                  <a:t>(Arteries)</a:t>
                </a:r>
              </a:p>
            </p:txBody>
          </p:sp>
          <p:sp>
            <p:nvSpPr>
              <p:cNvPr id="17448" name="Rectangle 44"/>
              <p:cNvSpPr>
                <a:spLocks noChangeArrowheads="1"/>
              </p:cNvSpPr>
              <p:nvPr/>
            </p:nvSpPr>
            <p:spPr bwMode="auto">
              <a:xfrm>
                <a:off x="2471" y="2177"/>
                <a:ext cx="1001"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1400" dirty="0" smtClean="0">
                    <a:latin typeface="Tempus Sans ITC" pitchFamily="82" charset="0"/>
                  </a:rPr>
                  <a:t>Starling’s </a:t>
                </a:r>
                <a:r>
                  <a:rPr lang="en-US" sz="1400" dirty="0">
                    <a:latin typeface="Tempus Sans ITC" pitchFamily="82" charset="0"/>
                  </a:rPr>
                  <a:t>Equilibrium</a:t>
                </a:r>
              </a:p>
            </p:txBody>
          </p:sp>
          <p:sp>
            <p:nvSpPr>
              <p:cNvPr id="17449" name="Rectangle 45"/>
              <p:cNvSpPr>
                <a:spLocks noChangeArrowheads="1"/>
              </p:cNvSpPr>
              <p:nvPr/>
            </p:nvSpPr>
            <p:spPr bwMode="auto">
              <a:xfrm>
                <a:off x="870" y="2657"/>
                <a:ext cx="1154"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en-US" sz="1400">
                    <a:latin typeface="Tempus Sans ITC" pitchFamily="82" charset="0"/>
                  </a:rPr>
                  <a:t>Lymph System</a:t>
                </a:r>
              </a:p>
              <a:p>
                <a:pPr algn="ctr" eaLnBrk="0" hangingPunct="0"/>
                <a:r>
                  <a:rPr lang="en-US" sz="1200">
                    <a:latin typeface="Tempus Sans ITC" pitchFamily="82" charset="0"/>
                  </a:rPr>
                  <a:t>(Lymph Obligatory Load)</a:t>
                </a:r>
              </a:p>
            </p:txBody>
          </p:sp>
          <p:sp>
            <p:nvSpPr>
              <p:cNvPr id="17450" name="Rectangle 46"/>
              <p:cNvSpPr>
                <a:spLocks noChangeArrowheads="1"/>
              </p:cNvSpPr>
              <p:nvPr/>
            </p:nvSpPr>
            <p:spPr bwMode="auto">
              <a:xfrm>
                <a:off x="2654" y="2873"/>
                <a:ext cx="629" cy="30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en-US" sz="1400">
                    <a:latin typeface="Tempus Sans ITC" pitchFamily="82" charset="0"/>
                  </a:rPr>
                  <a:t>Resorption</a:t>
                </a:r>
              </a:p>
              <a:p>
                <a:pPr algn="ctr" eaLnBrk="0" hangingPunct="0"/>
                <a:r>
                  <a:rPr lang="en-US" sz="1200">
                    <a:latin typeface="Tempus Sans ITC" pitchFamily="82" charset="0"/>
                  </a:rPr>
                  <a:t>(Veins)</a:t>
                </a:r>
              </a:p>
            </p:txBody>
          </p:sp>
          <p:sp>
            <p:nvSpPr>
              <p:cNvPr id="17451" name="Oval 47"/>
              <p:cNvSpPr>
                <a:spLocks noChangeArrowheads="1"/>
              </p:cNvSpPr>
              <p:nvPr/>
            </p:nvSpPr>
            <p:spPr bwMode="auto">
              <a:xfrm>
                <a:off x="2824" y="3190"/>
                <a:ext cx="286" cy="82"/>
              </a:xfrm>
              <a:prstGeom prst="ellipse">
                <a:avLst/>
              </a:prstGeom>
              <a:solidFill>
                <a:schemeClr val="tx2"/>
              </a:solidFill>
              <a:ln w="12700">
                <a:solidFill>
                  <a:schemeClr val="tx1"/>
                </a:solidFill>
                <a:round/>
                <a:headEnd/>
                <a:tailEnd/>
              </a:ln>
            </p:spPr>
            <p:txBody>
              <a:bodyPr wrap="none" anchor="ctr"/>
              <a:lstStyle/>
              <a:p>
                <a:pPr eaLnBrk="0" hangingPunct="0"/>
                <a:endParaRPr lang="en-US"/>
              </a:p>
            </p:txBody>
          </p:sp>
          <p:sp>
            <p:nvSpPr>
              <p:cNvPr id="17452" name="Oval 48"/>
              <p:cNvSpPr>
                <a:spLocks noChangeArrowheads="1"/>
              </p:cNvSpPr>
              <p:nvPr/>
            </p:nvSpPr>
            <p:spPr bwMode="auto">
              <a:xfrm>
                <a:off x="1573" y="2182"/>
                <a:ext cx="34" cy="124"/>
              </a:xfrm>
              <a:prstGeom prst="ellipse">
                <a:avLst/>
              </a:prstGeom>
              <a:solidFill>
                <a:schemeClr val="bg2"/>
              </a:solidFill>
              <a:ln w="12700">
                <a:solidFill>
                  <a:schemeClr val="tx1"/>
                </a:solidFill>
                <a:round/>
                <a:headEnd/>
                <a:tailEnd/>
              </a:ln>
            </p:spPr>
            <p:txBody>
              <a:bodyPr wrap="none" anchor="ctr"/>
              <a:lstStyle/>
              <a:p>
                <a:pPr eaLnBrk="0" hangingPunct="0"/>
                <a:endParaRPr lang="en-US"/>
              </a:p>
            </p:txBody>
          </p:sp>
        </p:grpSp>
        <p:sp>
          <p:nvSpPr>
            <p:cNvPr id="17413" name="Rectangle 42"/>
            <p:cNvSpPr>
              <a:spLocks noChangeArrowheads="1"/>
            </p:cNvSpPr>
            <p:nvPr/>
          </p:nvSpPr>
          <p:spPr bwMode="auto">
            <a:xfrm>
              <a:off x="218" y="2246"/>
              <a:ext cx="39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1400" dirty="0">
                  <a:latin typeface="Tempus Sans ITC" pitchFamily="82" charset="0"/>
                </a:rPr>
                <a:t>Lungs</a:t>
              </a:r>
            </a:p>
          </p:txBody>
        </p:sp>
      </p:gr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09600" y="228600"/>
            <a:ext cx="7772400" cy="1143000"/>
          </a:xfrm>
        </p:spPr>
        <p:txBody>
          <a:bodyPr/>
          <a:lstStyle/>
          <a:p>
            <a:r>
              <a:rPr lang="en-US" dirty="0" smtClean="0"/>
              <a:t>Stages of Lymphedema</a:t>
            </a:r>
          </a:p>
        </p:txBody>
      </p:sp>
      <p:sp>
        <p:nvSpPr>
          <p:cNvPr id="18435" name="Rectangle 3"/>
          <p:cNvSpPr>
            <a:spLocks noGrp="1" noChangeArrowheads="1"/>
          </p:cNvSpPr>
          <p:nvPr>
            <p:ph type="body" idx="1"/>
          </p:nvPr>
        </p:nvSpPr>
        <p:spPr>
          <a:xfrm>
            <a:off x="533400" y="1295400"/>
            <a:ext cx="8458200" cy="4114800"/>
          </a:xfrm>
        </p:spPr>
        <p:txBody>
          <a:bodyPr/>
          <a:lstStyle/>
          <a:p>
            <a:pPr marL="0" lvl="0" indent="0">
              <a:lnSpc>
                <a:spcPct val="100000"/>
              </a:lnSpc>
              <a:spcAft>
                <a:spcPct val="0"/>
              </a:spcAft>
              <a:buClr>
                <a:srgbClr val="002060"/>
              </a:buClr>
              <a:buSzPct val="80000"/>
              <a:buNone/>
            </a:pPr>
            <a:r>
              <a:rPr lang="en-US" sz="2800" b="1" dirty="0"/>
              <a:t>Stage 0 </a:t>
            </a:r>
            <a:r>
              <a:rPr lang="en-US" sz="2800" dirty="0"/>
              <a:t>− Latent, sub-clinical</a:t>
            </a:r>
          </a:p>
          <a:p>
            <a:pPr marL="0" lvl="0" indent="0">
              <a:lnSpc>
                <a:spcPct val="100000"/>
              </a:lnSpc>
              <a:spcAft>
                <a:spcPct val="0"/>
              </a:spcAft>
              <a:buClr>
                <a:srgbClr val="002060"/>
              </a:buClr>
              <a:buSzPct val="80000"/>
              <a:buNone/>
            </a:pPr>
            <a:r>
              <a:rPr lang="en-US" sz="2800" b="1" dirty="0"/>
              <a:t>Stage 1 </a:t>
            </a:r>
            <a:r>
              <a:rPr lang="en-US" sz="2800" dirty="0"/>
              <a:t>− Spontaneously reversible</a:t>
            </a:r>
          </a:p>
          <a:p>
            <a:pPr lvl="1">
              <a:lnSpc>
                <a:spcPct val="100000"/>
              </a:lnSpc>
              <a:spcBef>
                <a:spcPts val="300"/>
              </a:spcBef>
              <a:buClr>
                <a:srgbClr val="002060"/>
              </a:buClr>
              <a:buSzPct val="80000"/>
              <a:buFont typeface="Arial" panose="020B0604020202020204" pitchFamily="34" charset="0"/>
              <a:buChar char="•"/>
            </a:pPr>
            <a:r>
              <a:rPr lang="en-US" sz="2800" dirty="0"/>
              <a:t>At this stage, it is present during the day but goes away overnight</a:t>
            </a:r>
          </a:p>
          <a:p>
            <a:pPr lvl="1">
              <a:lnSpc>
                <a:spcPct val="100000"/>
              </a:lnSpc>
              <a:spcBef>
                <a:spcPts val="300"/>
              </a:spcBef>
              <a:buClr>
                <a:srgbClr val="002060"/>
              </a:buClr>
              <a:buSzPct val="80000"/>
              <a:buFont typeface="Arial" panose="020B0604020202020204" pitchFamily="34" charset="0"/>
              <a:buChar char="•"/>
            </a:pPr>
            <a:r>
              <a:rPr lang="en-US" sz="2800" dirty="0"/>
              <a:t>Pitting starts between Stage 1 and 2</a:t>
            </a:r>
          </a:p>
          <a:p>
            <a:pPr marL="0" lvl="0" indent="0">
              <a:lnSpc>
                <a:spcPct val="100000"/>
              </a:lnSpc>
              <a:spcAft>
                <a:spcPct val="0"/>
              </a:spcAft>
              <a:buClr>
                <a:srgbClr val="002060"/>
              </a:buClr>
              <a:buSzPct val="80000"/>
              <a:buNone/>
            </a:pPr>
            <a:r>
              <a:rPr lang="en-US" sz="2800" b="1" dirty="0"/>
              <a:t>Stage 2 </a:t>
            </a:r>
            <a:r>
              <a:rPr lang="en-US" sz="2800" dirty="0"/>
              <a:t>− Spontaneously irreversible</a:t>
            </a:r>
          </a:p>
          <a:p>
            <a:pPr lvl="1">
              <a:lnSpc>
                <a:spcPct val="100000"/>
              </a:lnSpc>
              <a:spcBef>
                <a:spcPts val="300"/>
              </a:spcBef>
              <a:buClr>
                <a:srgbClr val="002060"/>
              </a:buClr>
              <a:buSzPct val="80000"/>
              <a:buFont typeface="Arial" panose="020B0604020202020204" pitchFamily="34" charset="0"/>
              <a:buChar char="•"/>
            </a:pPr>
            <a:r>
              <a:rPr lang="en-US" sz="2800" dirty="0"/>
              <a:t>By this stage, it is still present after a night’s rest, even if improved</a:t>
            </a:r>
          </a:p>
          <a:p>
            <a:pPr marL="0" lvl="0" indent="0">
              <a:lnSpc>
                <a:spcPct val="100000"/>
              </a:lnSpc>
              <a:spcAft>
                <a:spcPct val="0"/>
              </a:spcAft>
              <a:buClr>
                <a:srgbClr val="002060"/>
              </a:buClr>
              <a:buSzPct val="80000"/>
              <a:buNone/>
            </a:pPr>
            <a:r>
              <a:rPr lang="en-US" sz="2800" b="1" dirty="0"/>
              <a:t>Stage 3 </a:t>
            </a:r>
            <a:r>
              <a:rPr lang="en-US" sz="2800" dirty="0"/>
              <a:t>− </a:t>
            </a:r>
            <a:r>
              <a:rPr lang="en-US" sz="2800" dirty="0" err="1"/>
              <a:t>Lymphostatic</a:t>
            </a:r>
            <a:r>
              <a:rPr lang="en-US" sz="2800" dirty="0"/>
              <a:t> Elephantiasis</a:t>
            </a:r>
          </a:p>
          <a:p>
            <a:pPr lvl="1">
              <a:lnSpc>
                <a:spcPct val="100000"/>
              </a:lnSpc>
              <a:spcBef>
                <a:spcPts val="300"/>
              </a:spcBef>
              <a:buClr>
                <a:srgbClr val="002060"/>
              </a:buClr>
              <a:buSzPct val="80000"/>
              <a:buFont typeface="Arial" panose="020B0604020202020204" pitchFamily="34" charset="0"/>
              <a:buChar char="•"/>
            </a:pPr>
            <a:r>
              <a:rPr lang="en-US" sz="2800" dirty="0"/>
              <a:t>Rare occurrence in b</a:t>
            </a:r>
            <a:r>
              <a:rPr lang="en-US" sz="2800" dirty="0" smtClean="0"/>
              <a:t>reast cancer</a:t>
            </a:r>
            <a:endParaRPr lang="en-US" sz="28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5"/>
          <p:cNvPicPr>
            <a:picLocks noChangeAspect="1" noChangeArrowheads="1"/>
          </p:cNvPicPr>
          <p:nvPr/>
        </p:nvPicPr>
        <p:blipFill>
          <a:blip r:embed="rId3">
            <a:extLst>
              <a:ext uri="{28A0092B-C50C-407E-A947-70E740481C1C}">
                <a14:useLocalDpi xmlns:a14="http://schemas.microsoft.com/office/drawing/2010/main" val="0"/>
              </a:ext>
            </a:extLst>
          </a:blip>
          <a:srcRect t="15750"/>
          <a:stretch>
            <a:fillRect/>
          </a:stretch>
        </p:blipFill>
        <p:spPr bwMode="auto">
          <a:xfrm>
            <a:off x="4711700" y="1978152"/>
            <a:ext cx="3184525" cy="4267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descr="mild le 2"/>
          <p:cNvPicPr>
            <a:picLocks noChangeAspect="1" noChangeArrowheads="1"/>
          </p:cNvPicPr>
          <p:nvPr/>
        </p:nvPicPr>
        <p:blipFill>
          <a:blip r:embed="rId4" cstate="print">
            <a:lum bright="3000" contrast="21000"/>
          </a:blip>
          <a:srcRect l="19187" r="28961"/>
          <a:stretch>
            <a:fillRect/>
          </a:stretch>
        </p:blipFill>
        <p:spPr bwMode="auto">
          <a:xfrm>
            <a:off x="1219200" y="1978152"/>
            <a:ext cx="2950353" cy="4270248"/>
          </a:xfrm>
          <a:prstGeom prst="rect">
            <a:avLst/>
          </a:prstGeom>
          <a:noFill/>
          <a:ln w="3175" algn="ctr">
            <a:solidFill>
              <a:schemeClr val="bg2">
                <a:lumMod val="10000"/>
              </a:schemeClr>
            </a:solidFill>
            <a:miter lim="800000"/>
            <a:headEnd/>
            <a:tailEnd/>
          </a:ln>
        </p:spPr>
      </p:pic>
      <p:sp>
        <p:nvSpPr>
          <p:cNvPr id="2" name="Title 1"/>
          <p:cNvSpPr>
            <a:spLocks noGrp="1"/>
          </p:cNvSpPr>
          <p:nvPr>
            <p:ph type="title"/>
          </p:nvPr>
        </p:nvSpPr>
        <p:spPr>
          <a:xfrm>
            <a:off x="0" y="454152"/>
            <a:ext cx="9144000" cy="1143000"/>
          </a:xfrm>
        </p:spPr>
        <p:txBody>
          <a:bodyPr/>
          <a:lstStyle/>
          <a:p>
            <a:r>
              <a:rPr lang="en-US" dirty="0" smtClean="0"/>
              <a:t>Breast Cancer-Related Lymphedema</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609600"/>
            <a:ext cx="8077200" cy="1143000"/>
          </a:xfrm>
        </p:spPr>
        <p:txBody>
          <a:bodyPr/>
          <a:lstStyle/>
          <a:p>
            <a:pPr eaLnBrk="1" hangingPunct="1">
              <a:lnSpc>
                <a:spcPct val="110000"/>
              </a:lnSpc>
            </a:pPr>
            <a:r>
              <a:rPr lang="en-US" dirty="0" smtClean="0"/>
              <a:t>What changes occur with an altered lymph system?</a:t>
            </a:r>
          </a:p>
        </p:txBody>
      </p:sp>
      <p:sp>
        <p:nvSpPr>
          <p:cNvPr id="20483" name="Rectangle 3"/>
          <p:cNvSpPr>
            <a:spLocks noGrp="1" noChangeArrowheads="1"/>
          </p:cNvSpPr>
          <p:nvPr>
            <p:ph type="body" idx="1"/>
          </p:nvPr>
        </p:nvSpPr>
        <p:spPr>
          <a:xfrm>
            <a:off x="971550" y="2286000"/>
            <a:ext cx="7943850" cy="4114800"/>
          </a:xfrm>
        </p:spPr>
        <p:txBody>
          <a:bodyPr/>
          <a:lstStyle/>
          <a:p>
            <a:pPr eaLnBrk="1" hangingPunct="1">
              <a:spcBef>
                <a:spcPct val="30000"/>
              </a:spcBef>
              <a:spcAft>
                <a:spcPct val="30000"/>
              </a:spcAft>
            </a:pPr>
            <a:r>
              <a:rPr lang="en-US" dirty="0" smtClean="0"/>
              <a:t>Excess protein in the tissues</a:t>
            </a:r>
          </a:p>
          <a:p>
            <a:pPr eaLnBrk="1" hangingPunct="1">
              <a:spcBef>
                <a:spcPct val="30000"/>
              </a:spcBef>
              <a:spcAft>
                <a:spcPct val="30000"/>
              </a:spcAft>
            </a:pPr>
            <a:r>
              <a:rPr lang="en-US" dirty="0" smtClean="0"/>
              <a:t>Accumulation of excess fluid in the limb</a:t>
            </a:r>
          </a:p>
          <a:p>
            <a:pPr eaLnBrk="1" hangingPunct="1">
              <a:spcBef>
                <a:spcPct val="30000"/>
              </a:spcBef>
              <a:spcAft>
                <a:spcPct val="30000"/>
              </a:spcAft>
            </a:pPr>
            <a:r>
              <a:rPr lang="en-US" dirty="0" smtClean="0"/>
              <a:t>Decreased oxygenation</a:t>
            </a:r>
          </a:p>
          <a:p>
            <a:pPr eaLnBrk="1" hangingPunct="1">
              <a:spcBef>
                <a:spcPct val="30000"/>
              </a:spcBef>
              <a:spcAft>
                <a:spcPct val="30000"/>
              </a:spcAft>
            </a:pPr>
            <a:r>
              <a:rPr lang="en-US" dirty="0" smtClean="0"/>
              <a:t>Slow tissue-healing time</a:t>
            </a:r>
          </a:p>
          <a:p>
            <a:pPr eaLnBrk="1" hangingPunct="1">
              <a:spcBef>
                <a:spcPct val="30000"/>
              </a:spcBef>
              <a:spcAft>
                <a:spcPct val="30000"/>
              </a:spcAft>
            </a:pPr>
            <a:r>
              <a:rPr lang="en-US" dirty="0" smtClean="0"/>
              <a:t>Formation of fibrosis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381000"/>
            <a:ext cx="9131300" cy="1143000"/>
          </a:xfrm>
        </p:spPr>
        <p:txBody>
          <a:bodyPr/>
          <a:lstStyle/>
          <a:p>
            <a:pPr eaLnBrk="1" hangingPunct="1"/>
            <a:r>
              <a:rPr lang="en-US" dirty="0" smtClean="0"/>
              <a:t>Questions we will answer:</a:t>
            </a:r>
          </a:p>
        </p:txBody>
      </p:sp>
      <p:sp>
        <p:nvSpPr>
          <p:cNvPr id="3075" name="Content Placeholder 2"/>
          <p:cNvSpPr>
            <a:spLocks noGrp="1"/>
          </p:cNvSpPr>
          <p:nvPr>
            <p:ph idx="1"/>
          </p:nvPr>
        </p:nvSpPr>
        <p:spPr>
          <a:xfrm>
            <a:off x="1371600" y="1524000"/>
            <a:ext cx="7772400" cy="4114800"/>
          </a:xfrm>
        </p:spPr>
        <p:txBody>
          <a:bodyPr/>
          <a:lstStyle/>
          <a:p>
            <a:pPr eaLnBrk="1" hangingPunct="1">
              <a:spcAft>
                <a:spcPts val="300"/>
              </a:spcAft>
            </a:pPr>
            <a:r>
              <a:rPr lang="en-US" dirty="0" smtClean="0"/>
              <a:t>What is lymphedema?</a:t>
            </a:r>
          </a:p>
          <a:p>
            <a:pPr eaLnBrk="1" hangingPunct="1">
              <a:spcAft>
                <a:spcPts val="300"/>
              </a:spcAft>
            </a:pPr>
            <a:r>
              <a:rPr lang="en-US" dirty="0" smtClean="0"/>
              <a:t>Who is at risk?</a:t>
            </a:r>
          </a:p>
          <a:p>
            <a:pPr eaLnBrk="1" hangingPunct="1">
              <a:spcAft>
                <a:spcPts val="300"/>
              </a:spcAft>
            </a:pPr>
            <a:r>
              <a:rPr lang="en-US" dirty="0" smtClean="0"/>
              <a:t>When is it likely to occur?</a:t>
            </a:r>
          </a:p>
          <a:p>
            <a:pPr eaLnBrk="1" hangingPunct="1">
              <a:spcAft>
                <a:spcPts val="300"/>
              </a:spcAft>
            </a:pPr>
            <a:r>
              <a:rPr lang="en-US" dirty="0" smtClean="0"/>
              <a:t>Why does it happen?</a:t>
            </a:r>
          </a:p>
          <a:p>
            <a:pPr eaLnBrk="1" hangingPunct="1">
              <a:spcAft>
                <a:spcPts val="300"/>
              </a:spcAft>
            </a:pPr>
            <a:r>
              <a:rPr lang="en-US" dirty="0" smtClean="0"/>
              <a:t>How do I reduce my risk?</a:t>
            </a:r>
          </a:p>
          <a:p>
            <a:pPr eaLnBrk="1" hangingPunct="1">
              <a:spcAft>
                <a:spcPts val="300"/>
              </a:spcAft>
            </a:pPr>
            <a:r>
              <a:rPr lang="en-US" dirty="0" smtClean="0"/>
              <a:t>How is it treated?</a:t>
            </a:r>
          </a:p>
          <a:p>
            <a:pPr eaLnBrk="1" hangingPunct="1"/>
            <a:r>
              <a:rPr lang="en-US" dirty="0" smtClean="0"/>
              <a:t>What are the exercise guidelines?</a:t>
            </a:r>
          </a:p>
          <a:p>
            <a:pPr eaLnBrk="1" hangingPunct="1"/>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381000"/>
            <a:ext cx="9144000" cy="1143000"/>
          </a:xfrm>
        </p:spPr>
        <p:txBody>
          <a:bodyPr/>
          <a:lstStyle/>
          <a:p>
            <a:pPr eaLnBrk="1" hangingPunct="1"/>
            <a:r>
              <a:rPr lang="en-US" dirty="0" smtClean="0"/>
              <a:t>What does lymphedema feel like?</a:t>
            </a:r>
          </a:p>
        </p:txBody>
      </p:sp>
      <p:sp>
        <p:nvSpPr>
          <p:cNvPr id="21507" name="Rectangle 3"/>
          <p:cNvSpPr>
            <a:spLocks noGrp="1" noChangeArrowheads="1"/>
          </p:cNvSpPr>
          <p:nvPr>
            <p:ph type="body" idx="1"/>
          </p:nvPr>
        </p:nvSpPr>
        <p:spPr>
          <a:xfrm>
            <a:off x="381000" y="1600200"/>
            <a:ext cx="8763000" cy="3810000"/>
          </a:xfrm>
        </p:spPr>
        <p:txBody>
          <a:bodyPr numCol="2"/>
          <a:lstStyle/>
          <a:p>
            <a:pPr marL="171450" indent="-171450" eaLnBrk="1" hangingPunct="1"/>
            <a:r>
              <a:rPr lang="en-US" sz="2500" dirty="0" smtClean="0"/>
              <a:t>Tightness or heaviness        in the limb</a:t>
            </a:r>
          </a:p>
          <a:p>
            <a:pPr marL="171450" indent="-171450" eaLnBrk="1" hangingPunct="1"/>
            <a:r>
              <a:rPr lang="en-US" sz="2500" dirty="0" smtClean="0"/>
              <a:t>Achy</a:t>
            </a:r>
          </a:p>
          <a:p>
            <a:pPr marL="171450" indent="-171450" eaLnBrk="1" hangingPunct="1"/>
            <a:r>
              <a:rPr lang="en-US" sz="2500" dirty="0" smtClean="0"/>
              <a:t>Pins and needles</a:t>
            </a:r>
          </a:p>
          <a:p>
            <a:pPr marL="171450" indent="-171450" eaLnBrk="1" hangingPunct="1"/>
            <a:r>
              <a:rPr lang="en-US" sz="2500" dirty="0" smtClean="0"/>
              <a:t>Tenderness in the elbow</a:t>
            </a:r>
          </a:p>
          <a:p>
            <a:pPr marL="171450" indent="-171450" eaLnBrk="1" hangingPunct="1"/>
            <a:r>
              <a:rPr lang="en-US" sz="2500" dirty="0" smtClean="0"/>
              <a:t>‘Odd’ sensations</a:t>
            </a:r>
          </a:p>
          <a:p>
            <a:pPr marL="171450" indent="-171450" eaLnBrk="1" hangingPunct="1"/>
            <a:r>
              <a:rPr lang="en-US" sz="2500" dirty="0" smtClean="0"/>
              <a:t>‟Pain of congestion”</a:t>
            </a:r>
          </a:p>
          <a:p>
            <a:pPr marL="171450" indent="-171450" eaLnBrk="1" hangingPunct="1"/>
            <a:endParaRPr lang="en-US" sz="2500" dirty="0" smtClean="0"/>
          </a:p>
          <a:p>
            <a:pPr marL="171450" indent="-171450" eaLnBrk="1" hangingPunct="1"/>
            <a:r>
              <a:rPr lang="en-US" sz="2500" dirty="0" smtClean="0"/>
              <a:t>Discomfort</a:t>
            </a:r>
          </a:p>
          <a:p>
            <a:pPr marL="171450" indent="-171450"/>
            <a:r>
              <a:rPr lang="en-US" sz="2500" dirty="0" smtClean="0"/>
              <a:t>NOT ‟unbearable pain,” which might be</a:t>
            </a:r>
          </a:p>
          <a:p>
            <a:pPr marL="461963" lvl="1" indent="-230188" eaLnBrk="1" hangingPunct="1"/>
            <a:r>
              <a:rPr lang="en-US" sz="2500" dirty="0" smtClean="0"/>
              <a:t>malignant lymphedema</a:t>
            </a:r>
          </a:p>
          <a:p>
            <a:pPr marL="461963" lvl="1" indent="-230188" eaLnBrk="1" hangingPunct="1"/>
            <a:r>
              <a:rPr lang="en-US" sz="2500" dirty="0" smtClean="0"/>
              <a:t>radiogenic </a:t>
            </a:r>
            <a:r>
              <a:rPr lang="en-US" sz="2500" dirty="0" err="1" smtClean="0"/>
              <a:t>plexopathy</a:t>
            </a:r>
            <a:endParaRPr lang="en-US" sz="2500" dirty="0" smtClean="0"/>
          </a:p>
          <a:p>
            <a:pPr marL="171450" indent="-171450" eaLnBrk="1" hangingPunct="1"/>
            <a:r>
              <a:rPr lang="en-US" sz="2500" dirty="0" smtClean="0"/>
              <a:t>NOT muscle soreness</a:t>
            </a:r>
          </a:p>
          <a:p>
            <a:pPr marL="401638" lvl="1" indent="-230188" eaLnBrk="1" hangingPunct="1"/>
            <a:r>
              <a:rPr lang="en-US" sz="2500" dirty="0" smtClean="0"/>
              <a:t>Let’s discuss the difference…</a:t>
            </a:r>
          </a:p>
          <a:p>
            <a:pPr eaLnBrk="1" hangingPunct="1"/>
            <a:endParaRPr lang="en-US"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0"/>
            <a:ext cx="8001000" cy="1143000"/>
          </a:xfrm>
        </p:spPr>
        <p:txBody>
          <a:bodyPr/>
          <a:lstStyle/>
          <a:p>
            <a:r>
              <a:rPr lang="en-US" sz="4000" dirty="0" smtClean="0"/>
              <a:t>National Lymphedema Network (NLN) materials </a:t>
            </a:r>
            <a:r>
              <a:rPr lang="en-US" sz="4000" dirty="0"/>
              <a:t>a</a:t>
            </a:r>
            <a:r>
              <a:rPr lang="en-US" sz="4000" dirty="0" smtClean="0"/>
              <a:t>ssociated with this education session</a:t>
            </a:r>
            <a:endParaRPr lang="en-US" sz="4000" dirty="0"/>
          </a:p>
        </p:txBody>
      </p:sp>
      <p:sp>
        <p:nvSpPr>
          <p:cNvPr id="3" name="Content Placeholder 2"/>
          <p:cNvSpPr>
            <a:spLocks noGrp="1"/>
          </p:cNvSpPr>
          <p:nvPr>
            <p:ph idx="1"/>
          </p:nvPr>
        </p:nvSpPr>
        <p:spPr>
          <a:xfrm>
            <a:off x="2057400" y="3048000"/>
            <a:ext cx="5105400" cy="2819400"/>
          </a:xfrm>
        </p:spPr>
        <p:txBody>
          <a:bodyPr/>
          <a:lstStyle/>
          <a:p>
            <a:r>
              <a:rPr lang="en-US" dirty="0" smtClean="0"/>
              <a:t>Training of therapists</a:t>
            </a:r>
          </a:p>
          <a:p>
            <a:r>
              <a:rPr lang="en-US" dirty="0" smtClean="0"/>
              <a:t>Risk-reduction guidelines</a:t>
            </a:r>
          </a:p>
          <a:p>
            <a:r>
              <a:rPr lang="en-US" dirty="0" smtClean="0"/>
              <a:t>Treatment of lymphedema</a:t>
            </a:r>
          </a:p>
          <a:p>
            <a:r>
              <a:rPr lang="en-US" dirty="0" smtClean="0"/>
              <a:t>Exercise guidance</a:t>
            </a:r>
            <a:endParaRPr lang="en-US" dirty="0"/>
          </a:p>
        </p:txBody>
      </p:sp>
    </p:spTree>
    <p:extLst>
      <p:ext uri="{BB962C8B-B14F-4D97-AF65-F5344CB8AC3E}">
        <p14:creationId xmlns:p14="http://schemas.microsoft.com/office/powerpoint/2010/main" val="16155762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28600" y="685800"/>
            <a:ext cx="8686800" cy="1143000"/>
          </a:xfrm>
        </p:spPr>
        <p:txBody>
          <a:bodyPr/>
          <a:lstStyle/>
          <a:p>
            <a:pPr eaLnBrk="1" hangingPunct="1">
              <a:lnSpc>
                <a:spcPct val="110000"/>
              </a:lnSpc>
            </a:pPr>
            <a:r>
              <a:rPr lang="en-US" sz="4000" dirty="0" smtClean="0"/>
              <a:t>How can you reduce your risk of developing/worsening lymphedema?</a:t>
            </a:r>
          </a:p>
        </p:txBody>
      </p:sp>
      <p:sp>
        <p:nvSpPr>
          <p:cNvPr id="22531" name="Rectangle 3"/>
          <p:cNvSpPr>
            <a:spLocks noGrp="1" noChangeArrowheads="1"/>
          </p:cNvSpPr>
          <p:nvPr>
            <p:ph type="body" idx="1"/>
          </p:nvPr>
        </p:nvSpPr>
        <p:spPr>
          <a:xfrm>
            <a:off x="609600" y="2209800"/>
            <a:ext cx="8153400" cy="4114800"/>
          </a:xfrm>
        </p:spPr>
        <p:txBody>
          <a:bodyPr/>
          <a:lstStyle/>
          <a:p>
            <a:pPr marL="0" indent="0" eaLnBrk="1" hangingPunct="1">
              <a:buNone/>
            </a:pPr>
            <a:r>
              <a:rPr lang="en-US" dirty="0" smtClean="0"/>
              <a:t>Lymphedema risk-reduction practices include:</a:t>
            </a:r>
          </a:p>
          <a:p>
            <a:pPr lvl="1" eaLnBrk="1" hangingPunct="1">
              <a:buFont typeface="Arial" panose="020B0604020202020204" pitchFamily="34" charset="0"/>
              <a:buChar char="•"/>
            </a:pPr>
            <a:r>
              <a:rPr lang="en-US" dirty="0" smtClean="0"/>
              <a:t>Skin care</a:t>
            </a:r>
          </a:p>
          <a:p>
            <a:pPr lvl="1" eaLnBrk="1" hangingPunct="1">
              <a:buFont typeface="Arial" panose="020B0604020202020204" pitchFamily="34" charset="0"/>
              <a:buChar char="•"/>
            </a:pPr>
            <a:r>
              <a:rPr lang="en-US" dirty="0" smtClean="0"/>
              <a:t>Activity and lifestyle</a:t>
            </a:r>
          </a:p>
          <a:p>
            <a:pPr lvl="1" eaLnBrk="1" hangingPunct="1">
              <a:buFont typeface="Arial" panose="020B0604020202020204" pitchFamily="34" charset="0"/>
              <a:buChar char="•"/>
            </a:pPr>
            <a:r>
              <a:rPr lang="en-US" dirty="0" smtClean="0"/>
              <a:t>Avoiding limb constriction</a:t>
            </a:r>
          </a:p>
          <a:p>
            <a:pPr lvl="1" eaLnBrk="1" hangingPunct="1">
              <a:buFont typeface="Arial" panose="020B0604020202020204" pitchFamily="34" charset="0"/>
              <a:buChar char="•"/>
            </a:pPr>
            <a:r>
              <a:rPr lang="en-US" dirty="0" smtClean="0"/>
              <a:t>Compression garments (If appropriate)</a:t>
            </a:r>
          </a:p>
          <a:p>
            <a:pPr lvl="1" eaLnBrk="1" hangingPunct="1">
              <a:buFont typeface="Arial" panose="020B0604020202020204" pitchFamily="34" charset="0"/>
              <a:buChar char="•"/>
            </a:pPr>
            <a:r>
              <a:rPr lang="en-US" dirty="0" smtClean="0"/>
              <a:t>Avoiding extremes of temperature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dirty="0" smtClean="0"/>
              <a:t>Skin Care</a:t>
            </a:r>
            <a:endParaRPr lang="en-US" dirty="0"/>
          </a:p>
        </p:txBody>
      </p:sp>
      <p:sp>
        <p:nvSpPr>
          <p:cNvPr id="3" name="Rectangle 3"/>
          <p:cNvSpPr txBox="1">
            <a:spLocks noChangeArrowheads="1"/>
          </p:cNvSpPr>
          <p:nvPr/>
        </p:nvSpPr>
        <p:spPr>
          <a:xfrm>
            <a:off x="533400" y="1066800"/>
            <a:ext cx="8229600" cy="5867400"/>
          </a:xfrm>
          <a:prstGeom prst="rect">
            <a:avLst/>
          </a:prstGeom>
        </p:spPr>
        <p:txBody>
          <a:bodyPr/>
          <a:lstStyle>
            <a:lvl1pPr marL="342900" indent="-342900" algn="l" rtl="0" eaLnBrk="1" fontAlgn="base" hangingPunct="1">
              <a:spcBef>
                <a:spcPct val="20000"/>
              </a:spcBef>
              <a:spcAft>
                <a:spcPts val="1200"/>
              </a:spcAft>
              <a:buChar char="•"/>
              <a:defRPr sz="3000" baseline="0">
                <a:solidFill>
                  <a:srgbClr val="002060"/>
                </a:solidFill>
                <a:latin typeface="+mn-lt"/>
                <a:ea typeface="+mn-ea"/>
                <a:cs typeface="+mn-cs"/>
              </a:defRPr>
            </a:lvl1pPr>
            <a:lvl2pPr marL="742950" indent="-285750" algn="l" rtl="0" eaLnBrk="1" fontAlgn="base" hangingPunct="1">
              <a:spcBef>
                <a:spcPct val="20000"/>
              </a:spcBef>
              <a:spcAft>
                <a:spcPct val="0"/>
              </a:spcAft>
              <a:buChar char="–"/>
              <a:defRPr sz="3000" baseline="0">
                <a:solidFill>
                  <a:srgbClr val="002060"/>
                </a:solidFill>
                <a:latin typeface="+mn-lt"/>
                <a:ea typeface="+mn-ea"/>
              </a:defRPr>
            </a:lvl2pPr>
            <a:lvl3pPr marL="1143000" indent="-228600" algn="l" rtl="0" eaLnBrk="1" fontAlgn="base" hangingPunct="1">
              <a:spcBef>
                <a:spcPct val="20000"/>
              </a:spcBef>
              <a:spcAft>
                <a:spcPct val="0"/>
              </a:spcAft>
              <a:buChar char="•"/>
              <a:defRPr sz="2400" baseline="0">
                <a:solidFill>
                  <a:srgbClr val="002060"/>
                </a:solidFill>
                <a:latin typeface="+mn-lt"/>
                <a:ea typeface="+mn-ea"/>
              </a:defRPr>
            </a:lvl3pPr>
            <a:lvl4pPr marL="1600200" indent="-228600" algn="l" rtl="0" eaLnBrk="1" fontAlgn="base" hangingPunct="1">
              <a:spcBef>
                <a:spcPct val="20000"/>
              </a:spcBef>
              <a:spcAft>
                <a:spcPct val="0"/>
              </a:spcAft>
              <a:buChar char="–"/>
              <a:defRPr sz="2000" baseline="0">
                <a:solidFill>
                  <a:srgbClr val="002060"/>
                </a:solidFill>
                <a:latin typeface="+mn-lt"/>
                <a:ea typeface="+mn-ea"/>
              </a:defRPr>
            </a:lvl4pPr>
            <a:lvl5pPr marL="2057400" indent="-228600" algn="l" rtl="0" eaLnBrk="1" fontAlgn="base" hangingPunct="1">
              <a:spcBef>
                <a:spcPct val="20000"/>
              </a:spcBef>
              <a:spcAft>
                <a:spcPct val="0"/>
              </a:spcAft>
              <a:buChar char="»"/>
              <a:defRPr sz="2000" baseline="0">
                <a:solidFill>
                  <a:srgbClr val="002060"/>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spcBef>
                <a:spcPts val="0"/>
              </a:spcBef>
              <a:spcAft>
                <a:spcPts val="0"/>
              </a:spcAft>
              <a:buFontTx/>
              <a:buNone/>
            </a:pPr>
            <a:r>
              <a:rPr lang="en-US" sz="2200" kern="0" dirty="0" smtClean="0"/>
              <a:t>Avoid trauma/injury and reduce infection risk</a:t>
            </a:r>
          </a:p>
          <a:p>
            <a:pPr marL="228600" lvl="1" indent="-228600">
              <a:spcBef>
                <a:spcPts val="900"/>
              </a:spcBef>
              <a:buFont typeface="Arial" panose="020B0604020202020204" pitchFamily="34" charset="0"/>
              <a:buChar char="•"/>
            </a:pPr>
            <a:r>
              <a:rPr lang="en-US" sz="2200" kern="0" dirty="0" smtClean="0"/>
              <a:t>Keep arm clean and dry</a:t>
            </a:r>
          </a:p>
          <a:p>
            <a:pPr marL="228600" lvl="1" indent="-228600">
              <a:spcBef>
                <a:spcPts val="900"/>
              </a:spcBef>
              <a:buFont typeface="Arial" panose="020B0604020202020204" pitchFamily="34" charset="0"/>
              <a:buChar char="•"/>
            </a:pPr>
            <a:r>
              <a:rPr lang="en-US" sz="2200" kern="0" dirty="0" smtClean="0"/>
              <a:t>Apply moisturizer daily to prevent chapping and chafing of skin</a:t>
            </a:r>
          </a:p>
          <a:p>
            <a:pPr marL="228600" lvl="1" indent="-228600">
              <a:spcBef>
                <a:spcPts val="900"/>
              </a:spcBef>
              <a:buFont typeface="Arial" panose="020B0604020202020204" pitchFamily="34" charset="0"/>
              <a:buChar char="•"/>
            </a:pPr>
            <a:r>
              <a:rPr lang="en-US" sz="2200" kern="0" dirty="0" smtClean="0"/>
              <a:t>Give attention to nail care; do NOT cut cuticles</a:t>
            </a:r>
          </a:p>
          <a:p>
            <a:pPr marL="228600" lvl="1" indent="-228600">
              <a:spcBef>
                <a:spcPts val="900"/>
              </a:spcBef>
              <a:buFont typeface="Arial" panose="020B0604020202020204" pitchFamily="34" charset="0"/>
              <a:buChar char="•"/>
            </a:pPr>
            <a:r>
              <a:rPr lang="en-US" sz="2200" kern="0" dirty="0" smtClean="0"/>
              <a:t>Protect exposed skin with sunscreen and insect repellent</a:t>
            </a:r>
          </a:p>
          <a:p>
            <a:pPr marL="228600" lvl="1" indent="-228600">
              <a:spcBef>
                <a:spcPts val="900"/>
              </a:spcBef>
              <a:buFont typeface="Arial" panose="020B0604020202020204" pitchFamily="34" charset="0"/>
              <a:buChar char="•"/>
            </a:pPr>
            <a:r>
              <a:rPr lang="en-US" sz="2200" kern="0" dirty="0" smtClean="0"/>
              <a:t>Use care with razors to avoid nicks and skin irritation (shave arm pit/axilla with electric razor)</a:t>
            </a:r>
          </a:p>
          <a:p>
            <a:pPr marL="228600" lvl="1" indent="-228600">
              <a:lnSpc>
                <a:spcPct val="100000"/>
              </a:lnSpc>
              <a:buFont typeface="Arial" panose="020B0604020202020204" pitchFamily="34" charset="0"/>
              <a:buChar char="•"/>
            </a:pPr>
            <a:r>
              <a:rPr lang="en-US" sz="2200" dirty="0"/>
              <a:t>Wear gloves while doing activities that may cause skin injury</a:t>
            </a:r>
          </a:p>
          <a:p>
            <a:pPr marL="228600" lvl="1" indent="-228600">
              <a:lnSpc>
                <a:spcPct val="100000"/>
              </a:lnSpc>
              <a:spcBef>
                <a:spcPts val="900"/>
              </a:spcBef>
              <a:buFont typeface="Arial" panose="020B0604020202020204" pitchFamily="34" charset="0"/>
              <a:buChar char="•"/>
            </a:pPr>
            <a:r>
              <a:rPr lang="en-US" sz="2200" dirty="0"/>
              <a:t>If scratches/punctures to skin occur, wash with soap and water, apply antibiotics, and observe for signs of infection</a:t>
            </a:r>
          </a:p>
          <a:p>
            <a:pPr marL="228600" lvl="1" indent="-228600">
              <a:lnSpc>
                <a:spcPct val="100000"/>
              </a:lnSpc>
              <a:spcBef>
                <a:spcPts val="900"/>
              </a:spcBef>
              <a:buFont typeface="Arial" panose="020B0604020202020204" pitchFamily="34" charset="0"/>
              <a:buChar char="•"/>
            </a:pPr>
            <a:r>
              <a:rPr lang="en-US" sz="2200" dirty="0"/>
              <a:t>If a rash, itching, redness, pain, increased skin temperature and swelling, fever, or flu-like symptoms occur, contact your physician </a:t>
            </a:r>
            <a:r>
              <a:rPr lang="en-US" sz="2200" dirty="0" smtClean="0"/>
              <a:t>immediately</a:t>
            </a:r>
            <a:endParaRPr lang="en-US" sz="2200" kern="0" dirty="0" smtClean="0"/>
          </a:p>
          <a:p>
            <a:pPr marL="341313" lvl="1" indent="-341313">
              <a:buFont typeface="Arial" panose="020B0604020202020204" pitchFamily="34" charset="0"/>
              <a:buChar char="•"/>
            </a:pPr>
            <a:endParaRPr lang="en-US" sz="2800" kern="0" dirty="0" smtClean="0"/>
          </a:p>
        </p:txBody>
      </p:sp>
    </p:spTree>
    <p:extLst>
      <p:ext uri="{BB962C8B-B14F-4D97-AF65-F5344CB8AC3E}">
        <p14:creationId xmlns:p14="http://schemas.microsoft.com/office/powerpoint/2010/main" val="37825552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533400"/>
            <a:ext cx="7772400" cy="1143000"/>
          </a:xfrm>
        </p:spPr>
        <p:txBody>
          <a:bodyPr/>
          <a:lstStyle/>
          <a:p>
            <a:pPr eaLnBrk="1" hangingPunct="1"/>
            <a:r>
              <a:rPr lang="en-US" dirty="0" smtClean="0"/>
              <a:t>Activity and Lifestyle</a:t>
            </a:r>
          </a:p>
        </p:txBody>
      </p:sp>
      <p:sp>
        <p:nvSpPr>
          <p:cNvPr id="24579" name="Rectangle 3"/>
          <p:cNvSpPr>
            <a:spLocks noGrp="1" noChangeArrowheads="1"/>
          </p:cNvSpPr>
          <p:nvPr>
            <p:ph type="body" idx="1"/>
          </p:nvPr>
        </p:nvSpPr>
        <p:spPr>
          <a:xfrm>
            <a:off x="762000" y="1676400"/>
            <a:ext cx="7772400" cy="4114800"/>
          </a:xfrm>
        </p:spPr>
        <p:txBody>
          <a:bodyPr/>
          <a:lstStyle/>
          <a:p>
            <a:pPr eaLnBrk="1" hangingPunct="1"/>
            <a:r>
              <a:rPr lang="en-US" sz="2800" dirty="0" smtClean="0"/>
              <a:t>Gradually build up the duration and intensity of any activity or exercise</a:t>
            </a:r>
          </a:p>
          <a:p>
            <a:pPr eaLnBrk="1" hangingPunct="1"/>
            <a:r>
              <a:rPr lang="en-US" sz="2800" dirty="0" smtClean="0"/>
              <a:t>Take frequent rest periods during activity to allow for arm recovery</a:t>
            </a:r>
          </a:p>
          <a:p>
            <a:pPr eaLnBrk="1" hangingPunct="1"/>
            <a:r>
              <a:rPr lang="en-US" sz="2800" dirty="0" smtClean="0"/>
              <a:t>Monitor the limb during and after activity for any change in size, shape, tissue, texture, soreness, heaviness, or firmness</a:t>
            </a:r>
          </a:p>
          <a:p>
            <a:pPr eaLnBrk="1" hangingPunct="1"/>
            <a:r>
              <a:rPr lang="en-US" sz="2800" dirty="0" smtClean="0"/>
              <a:t>Maintain a healthy weight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1143000"/>
            <a:ext cx="7772400" cy="1143000"/>
          </a:xfrm>
        </p:spPr>
        <p:txBody>
          <a:bodyPr/>
          <a:lstStyle/>
          <a:p>
            <a:pPr eaLnBrk="1" hangingPunct="1"/>
            <a:r>
              <a:rPr lang="en-US" dirty="0" smtClean="0"/>
              <a:t>Avoid Limb Constriction</a:t>
            </a:r>
          </a:p>
        </p:txBody>
      </p:sp>
      <p:sp>
        <p:nvSpPr>
          <p:cNvPr id="25603" name="Rectangle 3"/>
          <p:cNvSpPr>
            <a:spLocks noGrp="1" noChangeArrowheads="1"/>
          </p:cNvSpPr>
          <p:nvPr>
            <p:ph type="body" idx="1"/>
          </p:nvPr>
        </p:nvSpPr>
        <p:spPr>
          <a:xfrm>
            <a:off x="1066800" y="2362200"/>
            <a:ext cx="7772400" cy="2133600"/>
          </a:xfrm>
        </p:spPr>
        <p:txBody>
          <a:bodyPr/>
          <a:lstStyle/>
          <a:p>
            <a:pPr eaLnBrk="1" hangingPunct="1"/>
            <a:r>
              <a:rPr lang="en-US" dirty="0" smtClean="0"/>
              <a:t>If possible, never have your blood pressure taken on the arm at risk</a:t>
            </a:r>
          </a:p>
          <a:p>
            <a:pPr eaLnBrk="1" hangingPunct="1"/>
            <a:r>
              <a:rPr lang="en-US" dirty="0" smtClean="0"/>
              <a:t>Wear loose-fitting clothing and jewelry</a:t>
            </a:r>
          </a:p>
          <a:p>
            <a:pPr eaLnBrk="1" hangingPunct="1"/>
            <a:endParaRPr lang="en-US"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762000"/>
            <a:ext cx="7772400" cy="1143000"/>
          </a:xfrm>
        </p:spPr>
        <p:txBody>
          <a:bodyPr/>
          <a:lstStyle/>
          <a:p>
            <a:pPr eaLnBrk="1" hangingPunct="1"/>
            <a:r>
              <a:rPr lang="en-US" dirty="0" smtClean="0"/>
              <a:t>Compression Garments</a:t>
            </a:r>
          </a:p>
        </p:txBody>
      </p:sp>
      <p:sp>
        <p:nvSpPr>
          <p:cNvPr id="26627" name="Rectangle 3"/>
          <p:cNvSpPr>
            <a:spLocks noGrp="1" noChangeArrowheads="1"/>
          </p:cNvSpPr>
          <p:nvPr>
            <p:ph type="body" idx="1"/>
          </p:nvPr>
        </p:nvSpPr>
        <p:spPr/>
        <p:txBody>
          <a:bodyPr/>
          <a:lstStyle/>
          <a:p>
            <a:pPr eaLnBrk="1" hangingPunct="1"/>
            <a:r>
              <a:rPr lang="en-US" dirty="0" smtClean="0"/>
              <a:t>Should be well-fitting</a:t>
            </a:r>
          </a:p>
          <a:p>
            <a:pPr eaLnBrk="1" hangingPunct="1"/>
            <a:r>
              <a:rPr lang="en-US" dirty="0" smtClean="0"/>
              <a:t>Support the affected limb during strenuous activity (e.g. weight lifting!)</a:t>
            </a:r>
          </a:p>
          <a:p>
            <a:pPr eaLnBrk="1" hangingPunct="1"/>
            <a:r>
              <a:rPr lang="en-US" dirty="0" smtClean="0"/>
              <a:t>If you have lymphedema, wear a well- fitting compression garment for air travel</a:t>
            </a:r>
          </a:p>
          <a:p>
            <a:pPr eaLnBrk="1" hangingPunct="1">
              <a:buFont typeface="Monotype Sorts"/>
              <a:buNone/>
            </a:pPr>
            <a:endParaRPr lang="en-US"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mtClean="0"/>
              <a:t>Extremes of Temperature</a:t>
            </a:r>
            <a:endParaRPr lang="en-US" dirty="0" smtClean="0"/>
          </a:p>
        </p:txBody>
      </p:sp>
      <p:sp>
        <p:nvSpPr>
          <p:cNvPr id="27651" name="Rectangle 3"/>
          <p:cNvSpPr>
            <a:spLocks noGrp="1" noChangeArrowheads="1"/>
          </p:cNvSpPr>
          <p:nvPr>
            <p:ph type="body" idx="1"/>
          </p:nvPr>
        </p:nvSpPr>
        <p:spPr>
          <a:xfrm>
            <a:off x="533400" y="1752600"/>
            <a:ext cx="8001000" cy="4114800"/>
          </a:xfrm>
        </p:spPr>
        <p:txBody>
          <a:bodyPr/>
          <a:lstStyle/>
          <a:p>
            <a:r>
              <a:rPr lang="en-US" dirty="0" smtClean="0"/>
              <a:t>Avoid exposure to extreme cold - which can be associated with rebound swelling - or chapping of skin</a:t>
            </a:r>
          </a:p>
          <a:p>
            <a:r>
              <a:rPr lang="en-US" dirty="0" smtClean="0"/>
              <a:t>Avoid prolonged (&gt;15 minutes) exposure to heat, particularly hot tubs and saunas</a:t>
            </a:r>
          </a:p>
          <a:p>
            <a:r>
              <a:rPr lang="en-US" dirty="0" smtClean="0"/>
              <a:t>Avoid immersing limb in water temperatures above 102 degrees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04800" y="1066800"/>
            <a:ext cx="8610600" cy="1143000"/>
          </a:xfrm>
        </p:spPr>
        <p:txBody>
          <a:bodyPr/>
          <a:lstStyle/>
          <a:p>
            <a:pPr eaLnBrk="1" hangingPunct="1">
              <a:lnSpc>
                <a:spcPct val="110000"/>
              </a:lnSpc>
            </a:pPr>
            <a:r>
              <a:rPr lang="en-US" dirty="0" smtClean="0"/>
              <a:t>What can you do if you develop lymphedema?</a:t>
            </a:r>
          </a:p>
        </p:txBody>
      </p:sp>
      <p:sp>
        <p:nvSpPr>
          <p:cNvPr id="28675" name="Rectangle 3"/>
          <p:cNvSpPr>
            <a:spLocks noGrp="1" noChangeArrowheads="1"/>
          </p:cNvSpPr>
          <p:nvPr>
            <p:ph type="body" idx="1"/>
          </p:nvPr>
        </p:nvSpPr>
        <p:spPr>
          <a:xfrm>
            <a:off x="838200" y="2590800"/>
            <a:ext cx="8458200" cy="4114800"/>
          </a:xfrm>
        </p:spPr>
        <p:txBody>
          <a:bodyPr/>
          <a:lstStyle/>
          <a:p>
            <a:pPr marL="0" indent="0" eaLnBrk="1" hangingPunct="1">
              <a:spcBef>
                <a:spcPct val="40000"/>
              </a:spcBef>
              <a:spcAft>
                <a:spcPct val="40000"/>
              </a:spcAft>
              <a:buNone/>
            </a:pPr>
            <a:r>
              <a:rPr lang="en-US" dirty="0" smtClean="0"/>
              <a:t>Get evaluated by your doctor or a Certified Lymphedema Therapist (CLT).</a:t>
            </a:r>
          </a:p>
          <a:p>
            <a:pPr marL="0" indent="0" eaLnBrk="1" hangingPunct="1">
              <a:spcBef>
                <a:spcPct val="40000"/>
              </a:spcBef>
              <a:spcAft>
                <a:spcPct val="40000"/>
              </a:spcAft>
              <a:buNone/>
            </a:pPr>
            <a:r>
              <a:rPr lang="en-US" dirty="0" smtClean="0"/>
              <a:t>Early treatment results in faster response to treatment, thereby decreasing the length of therapy.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1600200"/>
            <a:ext cx="9144000" cy="1143000"/>
          </a:xfrm>
        </p:spPr>
        <p:txBody>
          <a:bodyPr/>
          <a:lstStyle/>
          <a:p>
            <a:r>
              <a:rPr lang="en-US" dirty="0" smtClean="0"/>
              <a:t>Training of</a:t>
            </a:r>
            <a:br>
              <a:rPr lang="en-US" dirty="0" smtClean="0"/>
            </a:br>
            <a:r>
              <a:rPr lang="en-US" dirty="0" smtClean="0"/>
              <a:t> Lymphedema Therapists</a:t>
            </a:r>
          </a:p>
        </p:txBody>
      </p:sp>
      <p:sp>
        <p:nvSpPr>
          <p:cNvPr id="29699" name="Rectangle 3"/>
          <p:cNvSpPr>
            <a:spLocks noGrp="1" noChangeArrowheads="1"/>
          </p:cNvSpPr>
          <p:nvPr>
            <p:ph type="body" idx="1"/>
          </p:nvPr>
        </p:nvSpPr>
        <p:spPr>
          <a:xfrm>
            <a:off x="685800" y="3276600"/>
            <a:ext cx="8229600" cy="1905000"/>
          </a:xfrm>
        </p:spPr>
        <p:txBody>
          <a:bodyPr/>
          <a:lstStyle/>
          <a:p>
            <a:pPr marL="0" indent="0">
              <a:buNone/>
            </a:pPr>
            <a:r>
              <a:rPr lang="en-US" dirty="0" smtClean="0"/>
              <a:t>See handout from the NLN (lymphnet.org). Be sure your therapist meets their minimum requirements.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685800" y="533400"/>
            <a:ext cx="7772400" cy="1143000"/>
          </a:xfrm>
        </p:spPr>
        <p:txBody>
          <a:bodyPr/>
          <a:lstStyle/>
          <a:p>
            <a:pPr eaLnBrk="1" hangingPunct="1"/>
            <a:r>
              <a:rPr lang="en-US" dirty="0" smtClean="0"/>
              <a:t>What is lymphedema?</a:t>
            </a:r>
          </a:p>
        </p:txBody>
      </p:sp>
      <p:sp>
        <p:nvSpPr>
          <p:cNvPr id="4099" name="Content Placeholder 2"/>
          <p:cNvSpPr>
            <a:spLocks noGrp="1"/>
          </p:cNvSpPr>
          <p:nvPr>
            <p:ph idx="1"/>
          </p:nvPr>
        </p:nvSpPr>
        <p:spPr>
          <a:xfrm>
            <a:off x="381000" y="1752600"/>
            <a:ext cx="8458200" cy="4114800"/>
          </a:xfrm>
        </p:spPr>
        <p:txBody>
          <a:bodyPr/>
          <a:lstStyle/>
          <a:p>
            <a:pPr marL="0" indent="0" eaLnBrk="1" hangingPunct="1">
              <a:spcAft>
                <a:spcPts val="1200"/>
              </a:spcAft>
              <a:buNone/>
            </a:pPr>
            <a:r>
              <a:rPr lang="en-US" sz="3000" dirty="0" smtClean="0"/>
              <a:t>Lymphedema is an abnormal accumulation of protein-rich fluid in the tissue which can result in swelling of a body part and fibrosis.</a:t>
            </a:r>
          </a:p>
          <a:p>
            <a:pPr marL="0" indent="0" eaLnBrk="1" hangingPunct="1">
              <a:spcAft>
                <a:spcPts val="300"/>
              </a:spcAft>
              <a:buNone/>
            </a:pPr>
            <a:r>
              <a:rPr lang="en-US" sz="3000" dirty="0" smtClean="0"/>
              <a:t>It only impacts the region of the body affected by lymph node removal/damage.</a:t>
            </a:r>
          </a:p>
          <a:p>
            <a:pPr marL="573088" lvl="1" indent="-292100" eaLnBrk="1" hangingPunct="1">
              <a:spcAft>
                <a:spcPts val="0"/>
              </a:spcAft>
              <a:buFont typeface="Arial" panose="020B0604020202020204" pitchFamily="34" charset="0"/>
              <a:buChar char="•"/>
            </a:pPr>
            <a:r>
              <a:rPr lang="en-US" dirty="0" smtClean="0"/>
              <a:t>Upper body for breast cancer survivors</a:t>
            </a:r>
          </a:p>
          <a:p>
            <a:pPr marL="573088" lvl="1" indent="-292100" eaLnBrk="1" hangingPunct="1">
              <a:buFont typeface="Arial" panose="020B0604020202020204" pitchFamily="34" charset="0"/>
              <a:buChar char="•"/>
            </a:pPr>
            <a:r>
              <a:rPr lang="en-US" dirty="0" smtClean="0"/>
              <a:t>Lower body for endometrial cancer survivors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1447800"/>
            <a:ext cx="7772400" cy="1143000"/>
          </a:xfrm>
        </p:spPr>
        <p:txBody>
          <a:bodyPr/>
          <a:lstStyle/>
          <a:p>
            <a:r>
              <a:rPr lang="en-US" dirty="0" smtClean="0"/>
              <a:t>How is lymphedema treated?</a:t>
            </a:r>
          </a:p>
        </p:txBody>
      </p:sp>
      <p:sp>
        <p:nvSpPr>
          <p:cNvPr id="30723" name="Rectangle 3"/>
          <p:cNvSpPr>
            <a:spLocks noGrp="1" noChangeArrowheads="1"/>
          </p:cNvSpPr>
          <p:nvPr>
            <p:ph type="body" idx="1"/>
          </p:nvPr>
        </p:nvSpPr>
        <p:spPr>
          <a:xfrm>
            <a:off x="762000" y="2819400"/>
            <a:ext cx="7772400" cy="1828800"/>
          </a:xfrm>
        </p:spPr>
        <p:txBody>
          <a:bodyPr/>
          <a:lstStyle/>
          <a:p>
            <a:pPr marL="0" indent="0">
              <a:buNone/>
            </a:pPr>
            <a:r>
              <a:rPr lang="en-US" dirty="0" smtClean="0"/>
              <a:t>Complete Decongestive Therapy is an effective therapy for lymphedema and other swelling disorders.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19"/>
          <p:cNvGrpSpPr>
            <a:grpSpLocks noChangeAspect="1"/>
          </p:cNvGrpSpPr>
          <p:nvPr/>
        </p:nvGrpSpPr>
        <p:grpSpPr bwMode="auto">
          <a:xfrm>
            <a:off x="672296" y="1739900"/>
            <a:ext cx="7633504" cy="4203700"/>
            <a:chOff x="1248" y="1152"/>
            <a:chExt cx="4271" cy="2592"/>
          </a:xfrm>
        </p:grpSpPr>
        <p:sp>
          <p:nvSpPr>
            <p:cNvPr id="31748" name="Line 2"/>
            <p:cNvSpPr>
              <a:spLocks noChangeShapeType="1"/>
            </p:cNvSpPr>
            <p:nvPr/>
          </p:nvSpPr>
          <p:spPr bwMode="auto">
            <a:xfrm flipV="1">
              <a:off x="1776" y="1344"/>
              <a:ext cx="0" cy="211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n>
                  <a:solidFill>
                    <a:srgbClr val="002060"/>
                  </a:solidFill>
                </a:ln>
                <a:solidFill>
                  <a:srgbClr val="002060"/>
                </a:solidFill>
              </a:endParaRPr>
            </a:p>
          </p:txBody>
        </p:sp>
        <p:sp>
          <p:nvSpPr>
            <p:cNvPr id="32773" name="Line 3"/>
            <p:cNvSpPr>
              <a:spLocks noChangeShapeType="1"/>
            </p:cNvSpPr>
            <p:nvPr/>
          </p:nvSpPr>
          <p:spPr bwMode="auto">
            <a:xfrm>
              <a:off x="1776" y="3456"/>
              <a:ext cx="3264"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a:ln>
                  <a:solidFill>
                    <a:srgbClr val="002060"/>
                  </a:solidFill>
                </a:ln>
                <a:solidFill>
                  <a:srgbClr val="002060"/>
                </a:solidFill>
              </a:endParaRPr>
            </a:p>
          </p:txBody>
        </p:sp>
        <p:sp>
          <p:nvSpPr>
            <p:cNvPr id="31750" name="Arc 6"/>
            <p:cNvSpPr>
              <a:spLocks/>
            </p:cNvSpPr>
            <p:nvPr/>
          </p:nvSpPr>
          <p:spPr bwMode="auto">
            <a:xfrm flipH="1" flipV="1">
              <a:off x="1776" y="1680"/>
              <a:ext cx="1776" cy="1392"/>
            </a:xfrm>
            <a:custGeom>
              <a:avLst/>
              <a:gdLst>
                <a:gd name="T0" fmla="*/ 0 w 21600"/>
                <a:gd name="T1" fmla="*/ 0 h 21600"/>
                <a:gd name="T2" fmla="*/ 1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n>
                  <a:solidFill>
                    <a:srgbClr val="002060"/>
                  </a:solidFill>
                </a:ln>
                <a:solidFill>
                  <a:srgbClr val="002060"/>
                </a:solidFill>
              </a:endParaRPr>
            </a:p>
          </p:txBody>
        </p:sp>
        <p:sp>
          <p:nvSpPr>
            <p:cNvPr id="31751" name="Line 7"/>
            <p:cNvSpPr>
              <a:spLocks noChangeShapeType="1"/>
            </p:cNvSpPr>
            <p:nvPr/>
          </p:nvSpPr>
          <p:spPr bwMode="auto">
            <a:xfrm>
              <a:off x="1776" y="3072"/>
              <a:ext cx="3120" cy="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ln>
                  <a:solidFill>
                    <a:srgbClr val="002060"/>
                  </a:solidFill>
                </a:ln>
                <a:solidFill>
                  <a:srgbClr val="002060"/>
                </a:solidFill>
              </a:endParaRPr>
            </a:p>
          </p:txBody>
        </p:sp>
        <p:sp>
          <p:nvSpPr>
            <p:cNvPr id="31752" name="Line 8"/>
            <p:cNvSpPr>
              <a:spLocks noChangeShapeType="1"/>
            </p:cNvSpPr>
            <p:nvPr/>
          </p:nvSpPr>
          <p:spPr bwMode="auto">
            <a:xfrm>
              <a:off x="3456" y="2880"/>
              <a:ext cx="0" cy="864"/>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ln>
                  <a:solidFill>
                    <a:srgbClr val="002060"/>
                  </a:solidFill>
                </a:ln>
                <a:solidFill>
                  <a:srgbClr val="002060"/>
                </a:solidFill>
              </a:endParaRPr>
            </a:p>
          </p:txBody>
        </p:sp>
        <p:sp>
          <p:nvSpPr>
            <p:cNvPr id="50185" name="Text Box 9"/>
            <p:cNvSpPr txBox="1">
              <a:spLocks noChangeArrowheads="1"/>
            </p:cNvSpPr>
            <p:nvPr/>
          </p:nvSpPr>
          <p:spPr bwMode="auto">
            <a:xfrm>
              <a:off x="1248" y="1152"/>
              <a:ext cx="1263"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defRPr/>
              </a:pPr>
              <a:r>
                <a:rPr lang="en-US" sz="1600" dirty="0">
                  <a:ln>
                    <a:solidFill>
                      <a:srgbClr val="002060"/>
                    </a:solidFill>
                  </a:ln>
                  <a:solidFill>
                    <a:srgbClr val="002060"/>
                  </a:solidFill>
                  <a:latin typeface="Tahoma" pitchFamily="34" charset="0"/>
                  <a:ea typeface="ＭＳ Ｐゴシック" pitchFamily="-64" charset="-128"/>
                </a:rPr>
                <a:t>Volume of Extremity</a:t>
              </a:r>
              <a:endParaRPr lang="en-US" dirty="0">
                <a:ln>
                  <a:solidFill>
                    <a:srgbClr val="002060"/>
                  </a:solidFill>
                </a:ln>
                <a:solidFill>
                  <a:srgbClr val="002060"/>
                </a:solidFill>
                <a:ea typeface="ＭＳ Ｐゴシック" pitchFamily="-64" charset="-128"/>
              </a:endParaRPr>
            </a:p>
          </p:txBody>
        </p:sp>
        <p:sp>
          <p:nvSpPr>
            <p:cNvPr id="50187" name="Text Box 11"/>
            <p:cNvSpPr txBox="1">
              <a:spLocks noChangeArrowheads="1"/>
            </p:cNvSpPr>
            <p:nvPr/>
          </p:nvSpPr>
          <p:spPr bwMode="auto">
            <a:xfrm>
              <a:off x="2160" y="3456"/>
              <a:ext cx="748" cy="209"/>
            </a:xfrm>
            <a:prstGeom prst="rect">
              <a:avLst/>
            </a:prstGeom>
            <a:noFill/>
            <a:ln w="9525">
              <a:noFill/>
              <a:miter lim="800000"/>
              <a:headEnd/>
              <a:tailEnd/>
            </a:ln>
            <a:effectLst/>
          </p:spPr>
          <p:txBody>
            <a:bodyPr wrap="none">
              <a:spAutoFit/>
            </a:bodyPr>
            <a:lstStyle/>
            <a:p>
              <a:pPr eaLnBrk="0" hangingPunct="0">
                <a:defRPr/>
              </a:pPr>
              <a:r>
                <a:rPr lang="en-US" sz="1600" dirty="0">
                  <a:ln>
                    <a:solidFill>
                      <a:srgbClr val="002060"/>
                    </a:solidFill>
                  </a:ln>
                  <a:solidFill>
                    <a:srgbClr val="002060"/>
                  </a:solidFill>
                  <a:latin typeface="Tahoma" pitchFamily="34" charset="0"/>
                  <a:ea typeface="ＭＳ Ｐゴシック" pitchFamily="-64" charset="-128"/>
                </a:rPr>
                <a:t>CDT phase 1</a:t>
              </a:r>
              <a:endParaRPr lang="en-US" dirty="0">
                <a:ln>
                  <a:solidFill>
                    <a:srgbClr val="002060"/>
                  </a:solidFill>
                </a:ln>
                <a:solidFill>
                  <a:srgbClr val="002060"/>
                </a:solidFill>
                <a:ea typeface="ＭＳ Ｐゴシック" pitchFamily="-64" charset="-128"/>
              </a:endParaRPr>
            </a:p>
          </p:txBody>
        </p:sp>
        <p:sp>
          <p:nvSpPr>
            <p:cNvPr id="50188" name="Text Box 12"/>
            <p:cNvSpPr txBox="1">
              <a:spLocks noChangeArrowheads="1"/>
            </p:cNvSpPr>
            <p:nvPr/>
          </p:nvSpPr>
          <p:spPr bwMode="auto">
            <a:xfrm>
              <a:off x="3744" y="3456"/>
              <a:ext cx="748" cy="209"/>
            </a:xfrm>
            <a:prstGeom prst="rect">
              <a:avLst/>
            </a:prstGeom>
            <a:noFill/>
            <a:ln w="9525">
              <a:noFill/>
              <a:miter lim="800000"/>
              <a:headEnd/>
              <a:tailEnd/>
            </a:ln>
            <a:effectLst/>
          </p:spPr>
          <p:txBody>
            <a:bodyPr wrap="none">
              <a:spAutoFit/>
            </a:bodyPr>
            <a:lstStyle/>
            <a:p>
              <a:pPr eaLnBrk="0" hangingPunct="0">
                <a:defRPr/>
              </a:pPr>
              <a:r>
                <a:rPr lang="en-US" sz="1600" dirty="0">
                  <a:ln>
                    <a:solidFill>
                      <a:srgbClr val="002060"/>
                    </a:solidFill>
                  </a:ln>
                  <a:solidFill>
                    <a:srgbClr val="002060"/>
                  </a:solidFill>
                  <a:latin typeface="Tahoma" pitchFamily="34" charset="0"/>
                  <a:ea typeface="ＭＳ Ｐゴシック" pitchFamily="-64" charset="-128"/>
                </a:rPr>
                <a:t>CDT phase 2</a:t>
              </a:r>
              <a:endParaRPr lang="en-US" dirty="0">
                <a:ln>
                  <a:solidFill>
                    <a:srgbClr val="002060"/>
                  </a:solidFill>
                </a:ln>
                <a:solidFill>
                  <a:srgbClr val="002060"/>
                </a:solidFill>
                <a:ea typeface="ＭＳ Ｐゴシック" pitchFamily="-64" charset="-128"/>
              </a:endParaRPr>
            </a:p>
          </p:txBody>
        </p:sp>
        <p:sp>
          <p:nvSpPr>
            <p:cNvPr id="50189" name="Text Box 13"/>
            <p:cNvSpPr txBox="1">
              <a:spLocks noChangeArrowheads="1"/>
            </p:cNvSpPr>
            <p:nvPr/>
          </p:nvSpPr>
          <p:spPr bwMode="auto">
            <a:xfrm>
              <a:off x="3360" y="2640"/>
              <a:ext cx="1330" cy="209"/>
            </a:xfrm>
            <a:prstGeom prst="rect">
              <a:avLst/>
            </a:prstGeom>
            <a:noFill/>
            <a:ln w="9525">
              <a:noFill/>
              <a:miter lim="800000"/>
              <a:headEnd/>
              <a:tailEnd/>
            </a:ln>
            <a:effectLst/>
          </p:spPr>
          <p:txBody>
            <a:bodyPr wrap="none">
              <a:spAutoFit/>
            </a:bodyPr>
            <a:lstStyle/>
            <a:p>
              <a:pPr eaLnBrk="0" hangingPunct="0">
                <a:defRPr/>
              </a:pPr>
              <a:r>
                <a:rPr lang="en-US" sz="1600" dirty="0">
                  <a:ln>
                    <a:solidFill>
                      <a:srgbClr val="002060"/>
                    </a:solidFill>
                  </a:ln>
                  <a:solidFill>
                    <a:srgbClr val="002060"/>
                  </a:solidFill>
                  <a:latin typeface="Tahoma" pitchFamily="34" charset="0"/>
                  <a:ea typeface="ＭＳ Ｐゴシック" pitchFamily="-64" charset="-128"/>
                </a:rPr>
                <a:t>Plateau of Decongestion</a:t>
              </a:r>
              <a:endParaRPr lang="en-US" dirty="0">
                <a:ln>
                  <a:solidFill>
                    <a:srgbClr val="002060"/>
                  </a:solidFill>
                </a:ln>
                <a:solidFill>
                  <a:srgbClr val="002060"/>
                </a:solidFill>
                <a:ea typeface="ＭＳ Ｐゴシック" pitchFamily="-64" charset="-128"/>
              </a:endParaRPr>
            </a:p>
          </p:txBody>
        </p:sp>
        <p:sp>
          <p:nvSpPr>
            <p:cNvPr id="50190" name="Text Box 14"/>
            <p:cNvSpPr txBox="1">
              <a:spLocks noChangeArrowheads="1"/>
            </p:cNvSpPr>
            <p:nvPr/>
          </p:nvSpPr>
          <p:spPr bwMode="auto">
            <a:xfrm>
              <a:off x="5088" y="3360"/>
              <a:ext cx="431" cy="209"/>
            </a:xfrm>
            <a:prstGeom prst="rect">
              <a:avLst/>
            </a:prstGeom>
            <a:noFill/>
            <a:ln w="9525">
              <a:noFill/>
              <a:miter lim="800000"/>
              <a:headEnd/>
              <a:tailEnd/>
            </a:ln>
            <a:effectLst/>
          </p:spPr>
          <p:txBody>
            <a:bodyPr wrap="none">
              <a:spAutoFit/>
            </a:bodyPr>
            <a:lstStyle/>
            <a:p>
              <a:pPr eaLnBrk="0" hangingPunct="0">
                <a:defRPr/>
              </a:pPr>
              <a:r>
                <a:rPr lang="en-US" sz="1600" dirty="0">
                  <a:ln>
                    <a:solidFill>
                      <a:srgbClr val="002060"/>
                    </a:solidFill>
                  </a:ln>
                  <a:solidFill>
                    <a:srgbClr val="002060"/>
                  </a:solidFill>
                  <a:latin typeface="Tahoma" pitchFamily="34" charset="0"/>
                  <a:ea typeface="ＭＳ Ｐゴシック" pitchFamily="-64" charset="-128"/>
                </a:rPr>
                <a:t>Weeks</a:t>
              </a:r>
              <a:endParaRPr lang="en-US" dirty="0">
                <a:ln>
                  <a:solidFill>
                    <a:srgbClr val="002060"/>
                  </a:solidFill>
                </a:ln>
                <a:solidFill>
                  <a:srgbClr val="002060"/>
                </a:solidFill>
                <a:ea typeface="ＭＳ Ｐゴシック" pitchFamily="-64" charset="-128"/>
              </a:endParaRPr>
            </a:p>
          </p:txBody>
        </p:sp>
      </p:grpSp>
      <p:sp>
        <p:nvSpPr>
          <p:cNvPr id="2" name="Title 1"/>
          <p:cNvSpPr>
            <a:spLocks noGrp="1"/>
          </p:cNvSpPr>
          <p:nvPr>
            <p:ph type="title"/>
          </p:nvPr>
        </p:nvSpPr>
        <p:spPr>
          <a:xfrm>
            <a:off x="0" y="762000"/>
            <a:ext cx="9144000" cy="1143000"/>
          </a:xfrm>
        </p:spPr>
        <p:txBody>
          <a:bodyPr/>
          <a:lstStyle/>
          <a:p>
            <a:r>
              <a:rPr lang="en-US" dirty="0"/>
              <a:t>Complete Decongestive Therapy</a:t>
            </a:r>
            <a:r>
              <a:rPr lang="en-US" dirty="0">
                <a:latin typeface="Tahoma" pitchFamily="34" charset="0"/>
              </a:rPr>
              <a:t/>
            </a:r>
            <a:br>
              <a:rPr lang="en-US" dirty="0">
                <a:latin typeface="Tahoma" pitchFamily="34" charset="0"/>
              </a:rPr>
            </a:b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a:xfrm>
            <a:off x="609600" y="152400"/>
            <a:ext cx="7772400" cy="1143000"/>
          </a:xfrm>
        </p:spPr>
        <p:txBody>
          <a:bodyPr/>
          <a:lstStyle/>
          <a:p>
            <a:pPr eaLnBrk="1" hangingPunct="1"/>
            <a:r>
              <a:rPr lang="en-US" sz="4000" dirty="0" smtClean="0"/>
              <a:t>Complete Decongestive Therapy</a:t>
            </a:r>
          </a:p>
        </p:txBody>
      </p:sp>
      <p:graphicFrame>
        <p:nvGraphicFramePr>
          <p:cNvPr id="2" name="Table 1"/>
          <p:cNvGraphicFramePr>
            <a:graphicFrameLocks noGrp="1"/>
          </p:cNvGraphicFramePr>
          <p:nvPr>
            <p:extLst>
              <p:ext uri="{D42A27DB-BD31-4B8C-83A1-F6EECF244321}">
                <p14:modId xmlns:p14="http://schemas.microsoft.com/office/powerpoint/2010/main" val="3774846229"/>
              </p:ext>
            </p:extLst>
          </p:nvPr>
        </p:nvGraphicFramePr>
        <p:xfrm>
          <a:off x="457200" y="1508760"/>
          <a:ext cx="8229600" cy="4739640"/>
        </p:xfrm>
        <a:graphic>
          <a:graphicData uri="http://schemas.openxmlformats.org/drawingml/2006/table">
            <a:tbl>
              <a:tblPr firstRow="1" bandRow="1">
                <a:tableStyleId>{2D5ABB26-0587-4C30-8999-92F81FD0307C}</a:tableStyleId>
              </a:tblPr>
              <a:tblGrid>
                <a:gridCol w="3886200"/>
                <a:gridCol w="4343400"/>
              </a:tblGrid>
              <a:tr h="444480">
                <a:tc>
                  <a:txBody>
                    <a:bodyPr/>
                    <a:lstStyle/>
                    <a:p>
                      <a:pPr marL="0" indent="0" algn="ctr" eaLnBrk="1" hangingPunct="1">
                        <a:spcBef>
                          <a:spcPts val="600"/>
                        </a:spcBef>
                        <a:buNone/>
                      </a:pPr>
                      <a:r>
                        <a:rPr lang="en-US" sz="2400" dirty="0" smtClean="0">
                          <a:solidFill>
                            <a:srgbClr val="002060"/>
                          </a:solidFill>
                        </a:rPr>
                        <a:t>PHASE 1: Decongestion</a:t>
                      </a:r>
                      <a:endParaRPr lang="en-US" sz="2400" dirty="0">
                        <a:solidFill>
                          <a:srgbClr val="002060"/>
                        </a:solidFill>
                      </a:endParaRPr>
                    </a:p>
                  </a:txBody>
                  <a:tcPr marT="182880" marB="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rgbClr val="002060"/>
                          </a:solidFill>
                        </a:rPr>
                        <a:t>PHASE 2: Maintenance</a:t>
                      </a:r>
                      <a:endParaRPr lang="en-US" sz="2400" dirty="0">
                        <a:solidFill>
                          <a:srgbClr val="002060"/>
                        </a:solidFill>
                      </a:endParaRPr>
                    </a:p>
                  </a:txBody>
                  <a:tcPr marT="182880" marB="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92520">
                <a:tc>
                  <a:txBody>
                    <a:bodyPr/>
                    <a:lstStyle/>
                    <a:p>
                      <a:pPr marL="231775" indent="-231775" eaLnBrk="1" hangingPunct="1">
                        <a:lnSpc>
                          <a:spcPct val="100000"/>
                        </a:lnSpc>
                        <a:spcBef>
                          <a:spcPts val="1200"/>
                        </a:spcBef>
                        <a:spcAft>
                          <a:spcPts val="0"/>
                        </a:spcAft>
                        <a:buNone/>
                      </a:pPr>
                      <a:r>
                        <a:rPr lang="en-US" sz="2400" dirty="0" smtClean="0">
                          <a:solidFill>
                            <a:srgbClr val="002060"/>
                          </a:solidFill>
                        </a:rPr>
                        <a:t>Meticulous skin care</a:t>
                      </a:r>
                    </a:p>
                    <a:p>
                      <a:pPr marL="231775" indent="-231775">
                        <a:lnSpc>
                          <a:spcPct val="100000"/>
                        </a:lnSpc>
                        <a:spcBef>
                          <a:spcPts val="1200"/>
                        </a:spcBef>
                        <a:spcAft>
                          <a:spcPts val="0"/>
                        </a:spcAft>
                        <a:buNone/>
                      </a:pPr>
                      <a:r>
                        <a:rPr lang="en-US" sz="2400" dirty="0" smtClean="0">
                          <a:solidFill>
                            <a:srgbClr val="002060"/>
                          </a:solidFill>
                        </a:rPr>
                        <a:t>Manual Lymph Drainage</a:t>
                      </a:r>
                    </a:p>
                    <a:p>
                      <a:pPr marL="231775" indent="-231775">
                        <a:lnSpc>
                          <a:spcPct val="100000"/>
                        </a:lnSpc>
                        <a:spcBef>
                          <a:spcPts val="1200"/>
                        </a:spcBef>
                        <a:spcAft>
                          <a:spcPts val="0"/>
                        </a:spcAft>
                        <a:buNone/>
                      </a:pPr>
                      <a:r>
                        <a:rPr lang="en-US" sz="2400" dirty="0" smtClean="0">
                          <a:solidFill>
                            <a:srgbClr val="002060"/>
                          </a:solidFill>
                        </a:rPr>
                        <a:t>Gradient compression bandaging</a:t>
                      </a:r>
                    </a:p>
                    <a:p>
                      <a:pPr marL="231775" indent="-231775">
                        <a:lnSpc>
                          <a:spcPct val="100000"/>
                        </a:lnSpc>
                        <a:spcBef>
                          <a:spcPts val="1200"/>
                        </a:spcBef>
                        <a:spcAft>
                          <a:spcPts val="0"/>
                        </a:spcAft>
                        <a:buNone/>
                      </a:pPr>
                      <a:r>
                        <a:rPr lang="en-US" sz="2400" dirty="0" smtClean="0">
                          <a:solidFill>
                            <a:srgbClr val="002060"/>
                          </a:solidFill>
                        </a:rPr>
                        <a:t>Remedial exercises</a:t>
                      </a:r>
                    </a:p>
                    <a:p>
                      <a:pPr marL="231775" indent="-231775">
                        <a:lnSpc>
                          <a:spcPct val="100000"/>
                        </a:lnSpc>
                        <a:spcBef>
                          <a:spcPts val="1200"/>
                        </a:spcBef>
                        <a:spcAft>
                          <a:spcPts val="0"/>
                        </a:spcAft>
                        <a:buNone/>
                      </a:pPr>
                      <a:r>
                        <a:rPr lang="en-US" sz="2400" dirty="0" smtClean="0">
                          <a:solidFill>
                            <a:srgbClr val="002060"/>
                          </a:solidFill>
                        </a:rPr>
                        <a:t>Compression garment</a:t>
                      </a:r>
                    </a:p>
                    <a:p>
                      <a:pPr>
                        <a:lnSpc>
                          <a:spcPct val="100000"/>
                        </a:lnSpc>
                      </a:pPr>
                      <a:endParaRPr lang="en-US" sz="2400" dirty="0">
                        <a:solidFill>
                          <a:srgbClr val="002060"/>
                        </a:solidFill>
                      </a:endParaRPr>
                    </a:p>
                  </a:txBody>
                  <a:tcPr marL="182880" marT="2743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1775" indent="-231775">
                        <a:lnSpc>
                          <a:spcPct val="100000"/>
                        </a:lnSpc>
                        <a:spcBef>
                          <a:spcPts val="1200"/>
                        </a:spcBef>
                        <a:spcAft>
                          <a:spcPts val="0"/>
                        </a:spcAft>
                        <a:buNone/>
                      </a:pPr>
                      <a:r>
                        <a:rPr lang="en-US" sz="2400" dirty="0" smtClean="0">
                          <a:solidFill>
                            <a:srgbClr val="002060"/>
                          </a:solidFill>
                        </a:rPr>
                        <a:t>Meticulous skin care</a:t>
                      </a:r>
                    </a:p>
                    <a:p>
                      <a:pPr marL="231775" indent="-231775">
                        <a:lnSpc>
                          <a:spcPct val="100000"/>
                        </a:lnSpc>
                        <a:spcBef>
                          <a:spcPts val="1200"/>
                        </a:spcBef>
                        <a:spcAft>
                          <a:spcPts val="0"/>
                        </a:spcAft>
                        <a:buNone/>
                      </a:pPr>
                      <a:r>
                        <a:rPr lang="en-US" sz="2400" dirty="0" smtClean="0">
                          <a:solidFill>
                            <a:srgbClr val="002060"/>
                          </a:solidFill>
                        </a:rPr>
                        <a:t>Day: Compression garment </a:t>
                      </a:r>
                    </a:p>
                    <a:p>
                      <a:pPr marL="231775" indent="-231775">
                        <a:lnSpc>
                          <a:spcPct val="100000"/>
                        </a:lnSpc>
                        <a:spcBef>
                          <a:spcPts val="1200"/>
                        </a:spcBef>
                        <a:spcAft>
                          <a:spcPts val="0"/>
                        </a:spcAft>
                        <a:buNone/>
                      </a:pPr>
                      <a:r>
                        <a:rPr lang="en-US" sz="2400" dirty="0" smtClean="0">
                          <a:solidFill>
                            <a:srgbClr val="002060"/>
                          </a:solidFill>
                        </a:rPr>
                        <a:t>Night: Gradient compression bandaging</a:t>
                      </a:r>
                    </a:p>
                    <a:p>
                      <a:pPr marL="231775" indent="-231775">
                        <a:lnSpc>
                          <a:spcPct val="100000"/>
                        </a:lnSpc>
                        <a:spcBef>
                          <a:spcPts val="1200"/>
                        </a:spcBef>
                        <a:spcAft>
                          <a:spcPts val="0"/>
                        </a:spcAft>
                        <a:buNone/>
                      </a:pPr>
                      <a:r>
                        <a:rPr lang="en-US" sz="2400" dirty="0" smtClean="0">
                          <a:solidFill>
                            <a:srgbClr val="002060"/>
                          </a:solidFill>
                        </a:rPr>
                        <a:t>Self-Manual Lymph Drainage</a:t>
                      </a:r>
                    </a:p>
                    <a:p>
                      <a:pPr marL="231775" indent="-231775">
                        <a:lnSpc>
                          <a:spcPct val="100000"/>
                        </a:lnSpc>
                        <a:spcBef>
                          <a:spcPts val="1200"/>
                        </a:spcBef>
                        <a:spcAft>
                          <a:spcPts val="0"/>
                        </a:spcAft>
                        <a:buNone/>
                      </a:pPr>
                      <a:r>
                        <a:rPr lang="en-US" sz="2400" dirty="0" smtClean="0">
                          <a:solidFill>
                            <a:srgbClr val="002060"/>
                          </a:solidFill>
                        </a:rPr>
                        <a:t>Remedial exercises</a:t>
                      </a:r>
                    </a:p>
                    <a:p>
                      <a:pPr marL="231775" indent="-231775">
                        <a:lnSpc>
                          <a:spcPct val="100000"/>
                        </a:lnSpc>
                        <a:spcBef>
                          <a:spcPts val="1200"/>
                        </a:spcBef>
                        <a:spcAft>
                          <a:spcPts val="0"/>
                        </a:spcAft>
                        <a:buNone/>
                      </a:pPr>
                      <a:r>
                        <a:rPr lang="en-US" sz="2400" dirty="0" smtClean="0">
                          <a:solidFill>
                            <a:srgbClr val="002060"/>
                          </a:solidFill>
                        </a:rPr>
                        <a:t>Follow-up assessment</a:t>
                      </a:r>
                    </a:p>
                    <a:p>
                      <a:pPr algn="ctr">
                        <a:lnSpc>
                          <a:spcPct val="100000"/>
                        </a:lnSpc>
                      </a:pPr>
                      <a:endParaRPr lang="en-US" sz="2400" dirty="0">
                        <a:solidFill>
                          <a:srgbClr val="002060"/>
                        </a:solidFill>
                      </a:endParaRPr>
                    </a:p>
                  </a:txBody>
                  <a:tcPr marL="182880" marT="2743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5800" y="762000"/>
            <a:ext cx="7772400" cy="1143000"/>
          </a:xfrm>
        </p:spPr>
        <p:txBody>
          <a:bodyPr/>
          <a:lstStyle/>
          <a:p>
            <a:pPr eaLnBrk="1" hangingPunct="1"/>
            <a:r>
              <a:rPr lang="en-US" dirty="0" smtClean="0"/>
              <a:t>Meticulous Skin &amp; Nail Care</a:t>
            </a:r>
          </a:p>
        </p:txBody>
      </p:sp>
      <p:sp>
        <p:nvSpPr>
          <p:cNvPr id="33795" name="Rectangle 3"/>
          <p:cNvSpPr>
            <a:spLocks noGrp="1" noChangeArrowheads="1"/>
          </p:cNvSpPr>
          <p:nvPr>
            <p:ph type="body" idx="1"/>
          </p:nvPr>
        </p:nvSpPr>
        <p:spPr>
          <a:xfrm>
            <a:off x="1266825" y="1973262"/>
            <a:ext cx="7151688" cy="3436938"/>
          </a:xfrm>
        </p:spPr>
        <p:txBody>
          <a:bodyPr/>
          <a:lstStyle/>
          <a:p>
            <a:pPr eaLnBrk="1" hangingPunct="1">
              <a:spcBef>
                <a:spcPct val="30000"/>
              </a:spcBef>
              <a:spcAft>
                <a:spcPct val="30000"/>
              </a:spcAft>
            </a:pPr>
            <a:r>
              <a:rPr lang="en-US" sz="2800" dirty="0" smtClean="0"/>
              <a:t>Low-pH, gentle soaps</a:t>
            </a:r>
          </a:p>
          <a:p>
            <a:pPr eaLnBrk="1" hangingPunct="1">
              <a:spcBef>
                <a:spcPct val="30000"/>
              </a:spcBef>
              <a:spcAft>
                <a:spcPct val="30000"/>
              </a:spcAft>
            </a:pPr>
            <a:r>
              <a:rPr lang="en-US" sz="2800" dirty="0" smtClean="0"/>
              <a:t>Moisturizer (Low pH also recommended)</a:t>
            </a:r>
          </a:p>
          <a:p>
            <a:pPr eaLnBrk="1" hangingPunct="1">
              <a:spcBef>
                <a:spcPct val="30000"/>
              </a:spcBef>
              <a:spcAft>
                <a:spcPct val="30000"/>
              </a:spcAft>
            </a:pPr>
            <a:r>
              <a:rPr lang="en-US" sz="2800" dirty="0" smtClean="0"/>
              <a:t>Do </a:t>
            </a:r>
            <a:r>
              <a:rPr lang="en-US" sz="2800" b="1" dirty="0" smtClean="0"/>
              <a:t>not</a:t>
            </a:r>
            <a:r>
              <a:rPr lang="en-US" sz="2800" dirty="0" smtClean="0"/>
              <a:t> cut cuticles </a:t>
            </a:r>
          </a:p>
          <a:p>
            <a:pPr eaLnBrk="1" hangingPunct="1">
              <a:spcBef>
                <a:spcPct val="30000"/>
              </a:spcBef>
              <a:spcAft>
                <a:spcPct val="30000"/>
              </a:spcAft>
            </a:pPr>
            <a:r>
              <a:rPr lang="en-US" sz="2800" dirty="0" smtClean="0"/>
              <a:t>Prevent infection</a:t>
            </a:r>
          </a:p>
          <a:p>
            <a:pPr eaLnBrk="1" hangingPunct="1">
              <a:spcBef>
                <a:spcPct val="30000"/>
              </a:spcBef>
              <a:spcAft>
                <a:spcPct val="30000"/>
              </a:spcAft>
            </a:pPr>
            <a:r>
              <a:rPr lang="en-US" sz="2800" dirty="0" smtClean="0"/>
              <a:t>Keep skin working optimally</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dirty="0" smtClean="0"/>
              <a:t>Manual Lymph Drainage</a:t>
            </a:r>
            <a:br>
              <a:rPr lang="en-US" dirty="0" smtClean="0"/>
            </a:br>
            <a:r>
              <a:rPr lang="en-US" sz="3200" dirty="0" smtClean="0"/>
              <a:t>Expert Stretching of the Skin</a:t>
            </a:r>
            <a:endParaRPr lang="en-US" sz="32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87" b="2181"/>
          <a:stretch/>
        </p:blipFill>
        <p:spPr>
          <a:xfrm>
            <a:off x="1195855" y="1907380"/>
            <a:ext cx="6652745" cy="4264819"/>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946150"/>
            <a:ext cx="7772400" cy="1143000"/>
          </a:xfrm>
        </p:spPr>
        <p:txBody>
          <a:bodyPr/>
          <a:lstStyle/>
          <a:p>
            <a:pPr eaLnBrk="1" hangingPunct="1"/>
            <a:r>
              <a:rPr lang="en-US" dirty="0" smtClean="0"/>
              <a:t>Manual Lymph Drainage</a:t>
            </a:r>
          </a:p>
        </p:txBody>
      </p:sp>
      <p:sp>
        <p:nvSpPr>
          <p:cNvPr id="35843" name="Rectangle 3"/>
          <p:cNvSpPr>
            <a:spLocks noGrp="1" noChangeArrowheads="1"/>
          </p:cNvSpPr>
          <p:nvPr>
            <p:ph type="body" idx="1"/>
          </p:nvPr>
        </p:nvSpPr>
        <p:spPr>
          <a:xfrm>
            <a:off x="533400" y="2241550"/>
            <a:ext cx="8353425" cy="3854450"/>
          </a:xfrm>
        </p:spPr>
        <p:txBody>
          <a:bodyPr/>
          <a:lstStyle/>
          <a:p>
            <a:pPr eaLnBrk="1" hangingPunct="1">
              <a:spcBef>
                <a:spcPct val="30000"/>
              </a:spcBef>
              <a:spcAft>
                <a:spcPct val="30000"/>
              </a:spcAft>
            </a:pPr>
            <a:r>
              <a:rPr lang="en-US" dirty="0" smtClean="0"/>
              <a:t>Drains the congested areas</a:t>
            </a:r>
          </a:p>
          <a:p>
            <a:pPr eaLnBrk="1" hangingPunct="1">
              <a:spcBef>
                <a:spcPct val="30000"/>
              </a:spcBef>
              <a:spcAft>
                <a:spcPct val="30000"/>
              </a:spcAft>
            </a:pPr>
            <a:r>
              <a:rPr lang="en-US" dirty="0" smtClean="0"/>
              <a:t>Reduces the risk of infection</a:t>
            </a:r>
          </a:p>
          <a:p>
            <a:pPr eaLnBrk="1" hangingPunct="1">
              <a:spcBef>
                <a:spcPct val="30000"/>
              </a:spcBef>
              <a:spcAft>
                <a:spcPct val="30000"/>
              </a:spcAft>
            </a:pPr>
            <a:r>
              <a:rPr lang="en-US" dirty="0" smtClean="0"/>
              <a:t>Normalizes the size and pressure in the limb</a:t>
            </a:r>
          </a:p>
          <a:p>
            <a:pPr eaLnBrk="1" hangingPunct="1">
              <a:spcBef>
                <a:spcPct val="30000"/>
              </a:spcBef>
              <a:spcAft>
                <a:spcPct val="30000"/>
              </a:spcAft>
            </a:pPr>
            <a:r>
              <a:rPr lang="en-US" dirty="0" smtClean="0"/>
              <a:t>Reduces pain/discomfort</a:t>
            </a:r>
          </a:p>
          <a:p>
            <a:pPr eaLnBrk="1" hangingPunct="1"/>
            <a:endParaRPr lang="en-US"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1447800"/>
            <a:ext cx="7772400" cy="1143000"/>
          </a:xfrm>
        </p:spPr>
        <p:txBody>
          <a:bodyPr/>
          <a:lstStyle/>
          <a:p>
            <a:pPr eaLnBrk="1" hangingPunct="1"/>
            <a:r>
              <a:rPr lang="en-US" dirty="0" smtClean="0"/>
              <a:t>Compression Therapy</a:t>
            </a:r>
          </a:p>
        </p:txBody>
      </p:sp>
      <p:sp>
        <p:nvSpPr>
          <p:cNvPr id="36867" name="Rectangle 3"/>
          <p:cNvSpPr>
            <a:spLocks noGrp="1" noChangeArrowheads="1"/>
          </p:cNvSpPr>
          <p:nvPr>
            <p:ph type="body" idx="1"/>
          </p:nvPr>
        </p:nvSpPr>
        <p:spPr>
          <a:xfrm>
            <a:off x="1409700" y="2781300"/>
            <a:ext cx="7277100" cy="2476500"/>
          </a:xfrm>
        </p:spPr>
        <p:txBody>
          <a:bodyPr/>
          <a:lstStyle/>
          <a:p>
            <a:pPr eaLnBrk="1" hangingPunct="1">
              <a:spcBef>
                <a:spcPct val="40000"/>
              </a:spcBef>
              <a:spcAft>
                <a:spcPct val="40000"/>
              </a:spcAft>
            </a:pPr>
            <a:r>
              <a:rPr lang="en-US" dirty="0" smtClean="0"/>
              <a:t>Gradient, short-stretch bandaging</a:t>
            </a:r>
          </a:p>
          <a:p>
            <a:pPr eaLnBrk="1" hangingPunct="1">
              <a:spcBef>
                <a:spcPct val="40000"/>
              </a:spcBef>
              <a:spcAft>
                <a:spcPct val="40000"/>
              </a:spcAft>
            </a:pPr>
            <a:r>
              <a:rPr lang="en-US" dirty="0" smtClean="0"/>
              <a:t>Medical compression garment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57225" y="762000"/>
            <a:ext cx="7877175" cy="1114425"/>
          </a:xfrm>
        </p:spPr>
        <p:txBody>
          <a:bodyPr/>
          <a:lstStyle/>
          <a:p>
            <a:pPr algn="l" eaLnBrk="1" hangingPunct="1"/>
            <a:r>
              <a:rPr lang="en-US" sz="4000" dirty="0" smtClean="0"/>
              <a:t>Gradient Compression Bandaging</a:t>
            </a:r>
          </a:p>
        </p:txBody>
      </p:sp>
      <p:sp>
        <p:nvSpPr>
          <p:cNvPr id="37891" name="Rectangle 3"/>
          <p:cNvSpPr>
            <a:spLocks noGrp="1" noChangeArrowheads="1"/>
          </p:cNvSpPr>
          <p:nvPr>
            <p:ph type="body" idx="1"/>
          </p:nvPr>
        </p:nvSpPr>
        <p:spPr>
          <a:xfrm>
            <a:off x="1219200" y="1905000"/>
            <a:ext cx="6991350" cy="4114800"/>
          </a:xfrm>
        </p:spPr>
        <p:txBody>
          <a:bodyPr/>
          <a:lstStyle/>
          <a:p>
            <a:pPr eaLnBrk="1" hangingPunct="1">
              <a:spcBef>
                <a:spcPct val="30000"/>
              </a:spcBef>
              <a:spcAft>
                <a:spcPct val="30000"/>
              </a:spcAft>
            </a:pPr>
            <a:r>
              <a:rPr lang="en-US" dirty="0" smtClean="0"/>
              <a:t>Decreases the filtration rate</a:t>
            </a:r>
          </a:p>
          <a:p>
            <a:pPr eaLnBrk="1" hangingPunct="1">
              <a:spcBef>
                <a:spcPct val="30000"/>
              </a:spcBef>
              <a:spcAft>
                <a:spcPct val="30000"/>
              </a:spcAft>
            </a:pPr>
            <a:r>
              <a:rPr lang="en-US" dirty="0" smtClean="0"/>
              <a:t>Prevents re-accumulation of fluid</a:t>
            </a:r>
          </a:p>
          <a:p>
            <a:pPr eaLnBrk="1" hangingPunct="1">
              <a:spcBef>
                <a:spcPct val="30000"/>
              </a:spcBef>
              <a:spcAft>
                <a:spcPct val="30000"/>
              </a:spcAft>
            </a:pPr>
            <a:r>
              <a:rPr lang="en-US" dirty="0" smtClean="0"/>
              <a:t>Softens fibrosis</a:t>
            </a:r>
          </a:p>
          <a:p>
            <a:pPr eaLnBrk="1" hangingPunct="1">
              <a:spcBef>
                <a:spcPct val="30000"/>
              </a:spcBef>
              <a:spcAft>
                <a:spcPct val="30000"/>
              </a:spcAft>
            </a:pPr>
            <a:r>
              <a:rPr lang="en-US" dirty="0" smtClean="0"/>
              <a:t>Provides external counter-pressure during exercise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533400"/>
            <a:ext cx="7772400" cy="1143000"/>
          </a:xfrm>
        </p:spPr>
        <p:txBody>
          <a:bodyPr/>
          <a:lstStyle/>
          <a:p>
            <a:r>
              <a:rPr lang="en-US" dirty="0" smtClean="0"/>
              <a:t>Garment Measurement</a:t>
            </a:r>
          </a:p>
        </p:txBody>
      </p:sp>
      <p:sp>
        <p:nvSpPr>
          <p:cNvPr id="74756" name="Rectangle 4"/>
          <p:cNvSpPr>
            <a:spLocks noChangeArrowheads="1"/>
          </p:cNvSpPr>
          <p:nvPr/>
        </p:nvSpPr>
        <p:spPr bwMode="auto">
          <a:xfrm>
            <a:off x="-990600" y="-1143000"/>
            <a:ext cx="7772400" cy="1143000"/>
          </a:xfrm>
          <a:prstGeom prst="rect">
            <a:avLst/>
          </a:prstGeom>
          <a:noFill/>
          <a:ln w="9525">
            <a:noFill/>
            <a:miter lim="800000"/>
            <a:headEnd/>
            <a:tailEnd/>
          </a:ln>
        </p:spPr>
        <p:txBody>
          <a:bodyPr anchor="b"/>
          <a:lstStyle/>
          <a:p>
            <a:pPr eaLnBrk="0" hangingPunct="0">
              <a:defRPr/>
            </a:pPr>
            <a:endParaRPr kumimoji="1" lang="en-US" sz="4400">
              <a:solidFill>
                <a:schemeClr val="tx2"/>
              </a:solidFill>
              <a:effectLst>
                <a:outerShdw blurRad="38100" dist="38100" dir="2700000" algn="tl">
                  <a:srgbClr val="000000"/>
                </a:outerShdw>
              </a:effectLst>
              <a:latin typeface="Tahoma" pitchFamily="34" charset="0"/>
              <a:ea typeface="ＭＳ Ｐゴシック" pitchFamily="-64" charset="-128"/>
            </a:endParaRPr>
          </a:p>
        </p:txBody>
      </p:sp>
      <p:pic>
        <p:nvPicPr>
          <p:cNvPr id="3074" name="Picture 2" descr="http://www.compressionguru.com/media/productpage/Jobst_Armsleeve_Measure_Guide.jpg">
            <a:hlinkClick r:id="rId3"/>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36000"/>
                    </a14:imgEffect>
                  </a14:imgLayer>
                </a14:imgProps>
              </a:ext>
              <a:ext uri="{28A0092B-C50C-407E-A947-70E740481C1C}">
                <a14:useLocalDpi xmlns:a14="http://schemas.microsoft.com/office/drawing/2010/main" val="0"/>
              </a:ext>
            </a:extLst>
          </a:blip>
          <a:srcRect/>
          <a:stretch>
            <a:fillRect/>
          </a:stretch>
        </p:blipFill>
        <p:spPr bwMode="auto">
          <a:xfrm>
            <a:off x="907058" y="1828799"/>
            <a:ext cx="7322542" cy="366127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569701" y="5498068"/>
            <a:ext cx="736099" cy="369332"/>
          </a:xfrm>
          <a:prstGeom prst="rect">
            <a:avLst/>
          </a:prstGeom>
          <a:noFill/>
        </p:spPr>
        <p:txBody>
          <a:bodyPr wrap="none" rtlCol="0">
            <a:spAutoFit/>
          </a:bodyPr>
          <a:lstStyle/>
          <a:p>
            <a:r>
              <a:rPr lang="en-US" sz="1800" dirty="0" smtClean="0">
                <a:solidFill>
                  <a:srgbClr val="002060"/>
                </a:solidFill>
              </a:rPr>
              <a:t>Jobst</a:t>
            </a:r>
            <a:endParaRPr lang="en-US" sz="1800" dirty="0">
              <a:solidFill>
                <a:srgbClr val="00206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6" descr="S:\Pictures\Pictures Misc\Joan's Patients\Arm Pt. LtU 1.tif"/>
          <p:cNvPicPr>
            <a:picLocks noChangeAspect="1" noChangeArrowheads="1"/>
          </p:cNvPicPr>
          <p:nvPr/>
        </p:nvPicPr>
        <p:blipFill rotWithShape="1">
          <a:blip r:embed="rId3" r:link="rId5">
            <a:extLst>
              <a:ext uri="{BEBA8EAE-BF5A-486C-A8C5-ECC9F3942E4B}">
                <a14:imgProps xmlns:a14="http://schemas.microsoft.com/office/drawing/2010/main">
                  <a14:imgLayer r:embed="rId4">
                    <a14:imgEffect>
                      <a14:brightnessContrast bright="2000" contrast="4000"/>
                    </a14:imgEffect>
                  </a14:imgLayer>
                </a14:imgProps>
              </a:ext>
              <a:ext uri="{28A0092B-C50C-407E-A947-70E740481C1C}">
                <a14:useLocalDpi xmlns:a14="http://schemas.microsoft.com/office/drawing/2010/main" val="0"/>
              </a:ext>
            </a:extLst>
          </a:blip>
          <a:srcRect l="61012" t="2553" r="1944" b="59134"/>
          <a:stretch/>
        </p:blipFill>
        <p:spPr bwMode="auto">
          <a:xfrm>
            <a:off x="609600" y="1295400"/>
            <a:ext cx="3207731" cy="43235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41" name="Picture 7" descr="S:\Pictures\Pictures Misc\Joan's Patients\Arm Pt. LtU 1a.tif"/>
          <p:cNvPicPr>
            <a:picLocks noChangeAspect="1" noChangeArrowheads="1"/>
          </p:cNvPicPr>
          <p:nvPr/>
        </p:nvPicPr>
        <p:blipFill rotWithShape="1">
          <a:blip r:embed="rId6" r:link="rId8">
            <a:extLst>
              <a:ext uri="{BEBA8EAE-BF5A-486C-A8C5-ECC9F3942E4B}">
                <a14:imgProps xmlns:a14="http://schemas.microsoft.com/office/drawing/2010/main">
                  <a14:imgLayer r:embed="rId7">
                    <a14:imgEffect>
                      <a14:brightnessContrast bright="16000" contrast="16000"/>
                    </a14:imgEffect>
                  </a14:imgLayer>
                </a14:imgProps>
              </a:ext>
              <a:ext uri="{28A0092B-C50C-407E-A947-70E740481C1C}">
                <a14:useLocalDpi xmlns:a14="http://schemas.microsoft.com/office/drawing/2010/main" val="0"/>
              </a:ext>
            </a:extLst>
          </a:blip>
          <a:srcRect l="9729" t="50766" r="11351" b="1187"/>
          <a:stretch/>
        </p:blipFill>
        <p:spPr bwMode="auto">
          <a:xfrm>
            <a:off x="4284073" y="1295400"/>
            <a:ext cx="4217911" cy="43235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a:xfrm>
            <a:off x="457200" y="152400"/>
            <a:ext cx="8229600" cy="1143000"/>
          </a:xfrm>
        </p:spPr>
        <p:txBody>
          <a:bodyPr/>
          <a:lstStyle/>
          <a:p>
            <a:r>
              <a:rPr lang="en-US" dirty="0" smtClean="0"/>
              <a:t>Treatment with CDT</a:t>
            </a:r>
            <a:endParaRPr lang="en-US" dirty="0"/>
          </a:p>
        </p:txBody>
      </p:sp>
      <p:sp>
        <p:nvSpPr>
          <p:cNvPr id="4" name="Text Placeholder 3"/>
          <p:cNvSpPr>
            <a:spLocks noGrp="1"/>
          </p:cNvSpPr>
          <p:nvPr>
            <p:ph type="body" idx="1"/>
          </p:nvPr>
        </p:nvSpPr>
        <p:spPr>
          <a:xfrm>
            <a:off x="609600" y="5638800"/>
            <a:ext cx="3207731" cy="639762"/>
          </a:xfrm>
        </p:spPr>
        <p:txBody>
          <a:bodyPr/>
          <a:lstStyle/>
          <a:p>
            <a:pPr algn="ctr"/>
            <a:r>
              <a:rPr lang="en-US" sz="3000" b="0" dirty="0" smtClean="0"/>
              <a:t>Before CDT</a:t>
            </a:r>
            <a:endParaRPr lang="en-US" sz="3000" b="0" dirty="0"/>
          </a:p>
        </p:txBody>
      </p:sp>
      <p:sp>
        <p:nvSpPr>
          <p:cNvPr id="6" name="Text Placeholder 5"/>
          <p:cNvSpPr>
            <a:spLocks noGrp="1"/>
          </p:cNvSpPr>
          <p:nvPr>
            <p:ph type="body" sz="quarter" idx="3"/>
          </p:nvPr>
        </p:nvSpPr>
        <p:spPr>
          <a:xfrm>
            <a:off x="4284073" y="5638800"/>
            <a:ext cx="4217911" cy="639762"/>
          </a:xfrm>
        </p:spPr>
        <p:txBody>
          <a:bodyPr/>
          <a:lstStyle/>
          <a:p>
            <a:pPr algn="ctr"/>
            <a:r>
              <a:rPr lang="en-US" sz="3000" b="0" dirty="0" smtClean="0"/>
              <a:t>After CDT</a:t>
            </a:r>
            <a:endParaRPr lang="en-US" sz="3000" b="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685800"/>
            <a:ext cx="7772400" cy="1143000"/>
          </a:xfrm>
        </p:spPr>
        <p:txBody>
          <a:bodyPr/>
          <a:lstStyle/>
          <a:p>
            <a:pPr eaLnBrk="1" hangingPunct="1"/>
            <a:r>
              <a:rPr lang="en-US" dirty="0" smtClean="0"/>
              <a:t>Who is at risk?</a:t>
            </a:r>
          </a:p>
        </p:txBody>
      </p:sp>
      <p:sp>
        <p:nvSpPr>
          <p:cNvPr id="5123" name="Content Placeholder 2"/>
          <p:cNvSpPr>
            <a:spLocks noGrp="1"/>
          </p:cNvSpPr>
          <p:nvPr>
            <p:ph idx="1"/>
          </p:nvPr>
        </p:nvSpPr>
        <p:spPr>
          <a:xfrm>
            <a:off x="1752600" y="2057400"/>
            <a:ext cx="6172200" cy="4114800"/>
          </a:xfrm>
        </p:spPr>
        <p:txBody>
          <a:bodyPr/>
          <a:lstStyle/>
          <a:p>
            <a:pPr eaLnBrk="1" hangingPunct="1">
              <a:spcAft>
                <a:spcPts val="1200"/>
              </a:spcAft>
            </a:pPr>
            <a:r>
              <a:rPr lang="en-US" dirty="0" smtClean="0"/>
              <a:t>Removal of lymph nodes</a:t>
            </a:r>
          </a:p>
          <a:p>
            <a:pPr eaLnBrk="1" hangingPunct="1">
              <a:spcAft>
                <a:spcPts val="1200"/>
              </a:spcAft>
            </a:pPr>
            <a:r>
              <a:rPr lang="en-US" dirty="0" smtClean="0"/>
              <a:t>Damage to the lymph system</a:t>
            </a:r>
          </a:p>
          <a:p>
            <a:pPr eaLnBrk="1" hangingPunct="1"/>
            <a:r>
              <a:rPr lang="en-US" dirty="0" smtClean="0"/>
              <a:t>Other factors </a:t>
            </a:r>
          </a:p>
          <a:p>
            <a:pPr lvl="1" eaLnBrk="1" hangingPunct="1"/>
            <a:r>
              <a:rPr lang="en-US" dirty="0" smtClean="0"/>
              <a:t>Obesity</a:t>
            </a:r>
          </a:p>
          <a:p>
            <a:pPr lvl="1" eaLnBrk="1" hangingPunct="1"/>
            <a:r>
              <a:rPr lang="en-US" dirty="0" smtClean="0"/>
              <a:t>Poor diet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9144000" cy="1143000"/>
          </a:xfrm>
        </p:spPr>
        <p:txBody>
          <a:bodyPr/>
          <a:lstStyle/>
          <a:p>
            <a:r>
              <a:rPr kumimoji="1" lang="en-US" dirty="0"/>
              <a:t>Custom Compression Garment</a:t>
            </a:r>
            <a:br>
              <a:rPr kumimoji="1" lang="en-US" dirty="0"/>
            </a:br>
            <a:endParaRPr lang="en-US" dirty="0"/>
          </a:p>
        </p:txBody>
      </p:sp>
      <p:pic>
        <p:nvPicPr>
          <p:cNvPr id="5" name="Picture 2" descr="C:\Users\gklose\Documents\Elvarex Training\Upper Extremity\Arm0004.jpg"/>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1676400" y="1676400"/>
            <a:ext cx="5878830" cy="411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066800"/>
            <a:ext cx="9144000" cy="1143000"/>
          </a:xfrm>
        </p:spPr>
        <p:txBody>
          <a:bodyPr/>
          <a:lstStyle/>
          <a:p>
            <a:r>
              <a:rPr lang="en-US" sz="4200" dirty="0" smtClean="0"/>
              <a:t>Remedial Lymphedema Exercises</a:t>
            </a:r>
            <a:r>
              <a:rPr lang="en-US" dirty="0" smtClean="0"/>
              <a:t/>
            </a:r>
            <a:br>
              <a:rPr lang="en-US" dirty="0" smtClean="0"/>
            </a:br>
            <a:endParaRPr lang="en-US" dirty="0"/>
          </a:p>
        </p:txBody>
      </p:sp>
      <p:sp>
        <p:nvSpPr>
          <p:cNvPr id="3" name="Content Placeholder 2"/>
          <p:cNvSpPr>
            <a:spLocks noGrp="1"/>
          </p:cNvSpPr>
          <p:nvPr>
            <p:ph idx="1"/>
          </p:nvPr>
        </p:nvSpPr>
        <p:spPr>
          <a:xfrm>
            <a:off x="762000" y="1828800"/>
            <a:ext cx="7772400" cy="4114800"/>
          </a:xfrm>
        </p:spPr>
        <p:txBody>
          <a:bodyPr/>
          <a:lstStyle/>
          <a:p>
            <a:r>
              <a:rPr lang="en-US" dirty="0" smtClean="0"/>
              <a:t>Improves range of motion, endurance, coordination, and strength, where possible. Will provide optimal results with decongestive therapy.  </a:t>
            </a:r>
          </a:p>
          <a:p>
            <a:r>
              <a:rPr lang="en-US" dirty="0" smtClean="0"/>
              <a:t>Non-aerobic, gentle stretching</a:t>
            </a:r>
          </a:p>
          <a:p>
            <a:r>
              <a:rPr lang="en-US" dirty="0" smtClean="0"/>
              <a:t>Swimming, scuba diving, singing, yoga, Tai Chi, Chi Kung</a:t>
            </a:r>
          </a:p>
          <a:p>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1104900"/>
            <a:ext cx="9144000" cy="1143000"/>
          </a:xfrm>
        </p:spPr>
        <p:txBody>
          <a:bodyPr/>
          <a:lstStyle/>
          <a:p>
            <a:pPr eaLnBrk="1" hangingPunct="1"/>
            <a:r>
              <a:rPr lang="en-US" dirty="0" smtClean="0"/>
              <a:t>Diaphragmatic Breathing</a:t>
            </a:r>
          </a:p>
        </p:txBody>
      </p:sp>
      <p:sp>
        <p:nvSpPr>
          <p:cNvPr id="43011" name="Rectangle 3"/>
          <p:cNvSpPr>
            <a:spLocks noGrp="1" noChangeArrowheads="1"/>
          </p:cNvSpPr>
          <p:nvPr>
            <p:ph type="body" idx="1"/>
          </p:nvPr>
        </p:nvSpPr>
        <p:spPr>
          <a:xfrm>
            <a:off x="1495425" y="2514600"/>
            <a:ext cx="7419975" cy="2438400"/>
          </a:xfrm>
        </p:spPr>
        <p:txBody>
          <a:bodyPr/>
          <a:lstStyle/>
          <a:p>
            <a:pPr marL="0" indent="0" eaLnBrk="1" hangingPunct="1">
              <a:buNone/>
            </a:pPr>
            <a:r>
              <a:rPr lang="en-US" dirty="0" smtClean="0"/>
              <a:t>Abdominal breathing stimulates the transport of lymph back to the heart through the thoracic duct.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0" y="152400"/>
            <a:ext cx="9144000" cy="1143000"/>
          </a:xfrm>
        </p:spPr>
        <p:txBody>
          <a:bodyPr/>
          <a:lstStyle/>
          <a:p>
            <a:r>
              <a:rPr lang="en-US" dirty="0" smtClean="0"/>
              <a:t>NLN Exercise Guidelines</a:t>
            </a:r>
          </a:p>
        </p:txBody>
      </p:sp>
      <p:sp>
        <p:nvSpPr>
          <p:cNvPr id="155651" name="Rectangle 3"/>
          <p:cNvSpPr>
            <a:spLocks noGrp="1" noChangeArrowheads="1"/>
          </p:cNvSpPr>
          <p:nvPr>
            <p:ph type="body" idx="1"/>
          </p:nvPr>
        </p:nvSpPr>
        <p:spPr>
          <a:xfrm>
            <a:off x="304799" y="1143000"/>
            <a:ext cx="8534401" cy="4114800"/>
          </a:xfrm>
        </p:spPr>
        <p:txBody>
          <a:bodyPr/>
          <a:lstStyle/>
          <a:p>
            <a:pPr marL="401638" lvl="1" indent="-401638">
              <a:lnSpc>
                <a:spcPct val="100000"/>
              </a:lnSpc>
              <a:buNone/>
            </a:pPr>
            <a:r>
              <a:rPr lang="en-US" sz="2400" dirty="0" smtClean="0"/>
              <a:t>GENERAL</a:t>
            </a:r>
          </a:p>
          <a:p>
            <a:pPr marL="401638" lvl="1" indent="-230188">
              <a:lnSpc>
                <a:spcPct val="100000"/>
              </a:lnSpc>
              <a:spcBef>
                <a:spcPts val="400"/>
              </a:spcBef>
              <a:buFont typeface="Arial" panose="020B0604020202020204" pitchFamily="34" charset="0"/>
              <a:buChar char="•"/>
            </a:pPr>
            <a:r>
              <a:rPr lang="en-US" sz="2400" dirty="0" smtClean="0"/>
              <a:t>Increase gradually, progress slowly, monitor your limb </a:t>
            </a:r>
          </a:p>
          <a:p>
            <a:pPr marL="401638" lvl="1" indent="-230188">
              <a:lnSpc>
                <a:spcPct val="100000"/>
              </a:lnSpc>
              <a:spcBef>
                <a:spcPts val="400"/>
              </a:spcBef>
              <a:buFont typeface="Arial" panose="020B0604020202020204" pitchFamily="34" charset="0"/>
              <a:buChar char="•"/>
            </a:pPr>
            <a:r>
              <a:rPr lang="en-US" sz="2400" dirty="0" smtClean="0"/>
              <a:t>If you have lymphedema, wear a compression garment while exercising</a:t>
            </a:r>
          </a:p>
          <a:p>
            <a:pPr marL="401638" lvl="1" indent="-230188">
              <a:lnSpc>
                <a:spcPct val="100000"/>
              </a:lnSpc>
              <a:spcBef>
                <a:spcPts val="400"/>
              </a:spcBef>
              <a:buFont typeface="Arial" panose="020B0604020202020204" pitchFamily="34" charset="0"/>
              <a:buChar char="•"/>
            </a:pPr>
            <a:r>
              <a:rPr lang="en-US" sz="2400" dirty="0" smtClean="0"/>
              <a:t>There is no agreement on whether you should wear a garment if you do NOT have lymphedema</a:t>
            </a:r>
          </a:p>
          <a:p>
            <a:pPr marL="401638" lvl="1" indent="-230188">
              <a:lnSpc>
                <a:spcPct val="100000"/>
              </a:lnSpc>
              <a:spcBef>
                <a:spcPts val="400"/>
              </a:spcBef>
              <a:buFont typeface="Arial" panose="020B0604020202020204" pitchFamily="34" charset="0"/>
              <a:buChar char="•"/>
            </a:pPr>
            <a:r>
              <a:rPr lang="en-US" sz="2400" dirty="0" smtClean="0"/>
              <a:t>Modify your program according to your symptom response</a:t>
            </a:r>
          </a:p>
          <a:p>
            <a:pPr marL="401638" lvl="1" indent="-230188">
              <a:lnSpc>
                <a:spcPct val="100000"/>
              </a:lnSpc>
              <a:spcBef>
                <a:spcPts val="400"/>
              </a:spcBef>
              <a:buFont typeface="Arial" panose="020B0604020202020204" pitchFamily="34" charset="0"/>
              <a:buChar char="•"/>
            </a:pPr>
            <a:r>
              <a:rPr lang="en-US" sz="2400" dirty="0" smtClean="0"/>
              <a:t>Stay well hydrated</a:t>
            </a:r>
          </a:p>
          <a:p>
            <a:pPr marL="401638" lvl="1" indent="-230188">
              <a:lnSpc>
                <a:spcPct val="100000"/>
              </a:lnSpc>
              <a:spcBef>
                <a:spcPts val="400"/>
              </a:spcBef>
              <a:buFont typeface="Arial" panose="020B0604020202020204" pitchFamily="34" charset="0"/>
              <a:buChar char="•"/>
            </a:pPr>
            <a:r>
              <a:rPr lang="en-US" sz="2400" dirty="0" smtClean="0"/>
              <a:t>Avoid getting overheated</a:t>
            </a:r>
          </a:p>
          <a:p>
            <a:pPr marL="401638" lvl="1" indent="-401638">
              <a:lnSpc>
                <a:spcPct val="100000"/>
              </a:lnSpc>
              <a:spcBef>
                <a:spcPts val="1600"/>
              </a:spcBef>
              <a:buNone/>
            </a:pPr>
            <a:r>
              <a:rPr lang="en-US" sz="2400" cap="all" dirty="0"/>
              <a:t>Lymphedema Exercises</a:t>
            </a:r>
          </a:p>
          <a:p>
            <a:pPr marL="401638" lvl="1" indent="-230188">
              <a:lnSpc>
                <a:spcPct val="100000"/>
              </a:lnSpc>
              <a:spcBef>
                <a:spcPts val="400"/>
              </a:spcBef>
              <a:buFont typeface="Arial" panose="020B0604020202020204" pitchFamily="34" charset="0"/>
              <a:buChar char="•"/>
            </a:pPr>
            <a:r>
              <a:rPr lang="en-US" sz="2400" dirty="0"/>
              <a:t>Non-resistive active motion of the affected arm</a:t>
            </a:r>
          </a:p>
          <a:p>
            <a:pPr marL="401638" lvl="1" indent="-230188">
              <a:lnSpc>
                <a:spcPct val="100000"/>
              </a:lnSpc>
              <a:spcBef>
                <a:spcPts val="400"/>
              </a:spcBef>
              <a:buFont typeface="Arial" panose="020B0604020202020204" pitchFamily="34" charset="0"/>
              <a:buChar char="•"/>
            </a:pPr>
            <a:r>
              <a:rPr lang="en-US" sz="2400" dirty="0"/>
              <a:t>Part of treatment and risk reduction</a:t>
            </a:r>
          </a:p>
          <a:p>
            <a:endParaRPr lang="en-US" dirty="0" smtClean="0"/>
          </a:p>
          <a:p>
            <a:pPr lvl="1"/>
            <a:endParaRPr lang="en-US" dirty="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04800" y="533400"/>
            <a:ext cx="8458200" cy="1143000"/>
          </a:xfrm>
        </p:spPr>
        <p:txBody>
          <a:bodyPr/>
          <a:lstStyle/>
          <a:p>
            <a:r>
              <a:rPr lang="en-US" dirty="0" smtClean="0"/>
              <a:t>NLN </a:t>
            </a:r>
            <a:r>
              <a:rPr lang="en-US" dirty="0"/>
              <a:t>Exercise </a:t>
            </a:r>
            <a:r>
              <a:rPr lang="en-US" dirty="0" smtClean="0"/>
              <a:t>Guidelines </a:t>
            </a:r>
            <a:r>
              <a:rPr lang="en-US" sz="3200" dirty="0" smtClean="0"/>
              <a:t>(cont.)</a:t>
            </a:r>
          </a:p>
        </p:txBody>
      </p:sp>
      <p:sp>
        <p:nvSpPr>
          <p:cNvPr id="46083" name="Rectangle 3"/>
          <p:cNvSpPr>
            <a:spLocks noGrp="1" noChangeArrowheads="1"/>
          </p:cNvSpPr>
          <p:nvPr>
            <p:ph type="body" idx="1"/>
          </p:nvPr>
        </p:nvSpPr>
        <p:spPr>
          <a:xfrm>
            <a:off x="609600" y="1752600"/>
            <a:ext cx="8382000" cy="4114800"/>
          </a:xfrm>
        </p:spPr>
        <p:txBody>
          <a:bodyPr/>
          <a:lstStyle/>
          <a:p>
            <a:pPr marL="0" indent="0" eaLnBrk="1" hangingPunct="1">
              <a:lnSpc>
                <a:spcPct val="100000"/>
              </a:lnSpc>
              <a:buNone/>
            </a:pPr>
            <a:r>
              <a:rPr lang="en-US" sz="2800" cap="all" dirty="0" smtClean="0"/>
              <a:t>Flexibility/Stretching</a:t>
            </a:r>
          </a:p>
          <a:p>
            <a:pPr marL="401638" lvl="1" indent="-230188">
              <a:lnSpc>
                <a:spcPct val="100000"/>
              </a:lnSpc>
              <a:spcBef>
                <a:spcPts val="400"/>
              </a:spcBef>
              <a:buFont typeface="Arial" panose="020B0604020202020204" pitchFamily="34" charset="0"/>
              <a:buChar char="•"/>
            </a:pPr>
            <a:r>
              <a:rPr lang="en-US" sz="2400" dirty="0"/>
              <a:t>May improve lymph flow by decreasing scarring and tightness</a:t>
            </a:r>
          </a:p>
          <a:p>
            <a:pPr marL="401638" lvl="1" indent="-230188">
              <a:lnSpc>
                <a:spcPct val="100000"/>
              </a:lnSpc>
              <a:buFont typeface="Arial" panose="020B0604020202020204" pitchFamily="34" charset="0"/>
              <a:buChar char="•"/>
            </a:pPr>
            <a:r>
              <a:rPr lang="en-US" sz="2400" dirty="0"/>
              <a:t>Avoid </a:t>
            </a:r>
            <a:r>
              <a:rPr lang="en-US" sz="2400" dirty="0" smtClean="0"/>
              <a:t>over-stretching</a:t>
            </a:r>
            <a:endParaRPr lang="en-US" sz="2400" dirty="0"/>
          </a:p>
          <a:p>
            <a:pPr marL="0" indent="0" eaLnBrk="1" hangingPunct="1">
              <a:lnSpc>
                <a:spcPct val="100000"/>
              </a:lnSpc>
              <a:spcBef>
                <a:spcPts val="1800"/>
              </a:spcBef>
              <a:buNone/>
            </a:pPr>
            <a:r>
              <a:rPr lang="en-US" sz="2800" cap="all" dirty="0" smtClean="0"/>
              <a:t>Strength Training</a:t>
            </a:r>
          </a:p>
          <a:p>
            <a:pPr marL="401638" lvl="1" indent="-230188">
              <a:lnSpc>
                <a:spcPct val="100000"/>
              </a:lnSpc>
              <a:spcBef>
                <a:spcPts val="400"/>
              </a:spcBef>
              <a:buFont typeface="Arial" panose="020B0604020202020204" pitchFamily="34" charset="0"/>
              <a:buChar char="•"/>
            </a:pPr>
            <a:r>
              <a:rPr lang="en-US" sz="2400" dirty="0"/>
              <a:t>Modifications are needed</a:t>
            </a:r>
          </a:p>
          <a:p>
            <a:pPr marL="401638" lvl="1" indent="-230188">
              <a:lnSpc>
                <a:spcPct val="100000"/>
              </a:lnSpc>
              <a:buFont typeface="Arial" panose="020B0604020202020204" pitchFamily="34" charset="0"/>
              <a:buChar char="•"/>
            </a:pPr>
            <a:r>
              <a:rPr lang="en-US" sz="2400" dirty="0"/>
              <a:t>Adequate rest between sessions is crucial</a:t>
            </a:r>
          </a:p>
          <a:p>
            <a:pPr marL="401638" lvl="1" indent="-230188">
              <a:lnSpc>
                <a:spcPct val="100000"/>
              </a:lnSpc>
              <a:buFont typeface="Arial" panose="020B0604020202020204" pitchFamily="34" charset="0"/>
              <a:buChar char="•"/>
            </a:pPr>
            <a:r>
              <a:rPr lang="en-US" sz="2400" dirty="0"/>
              <a:t>Modify your program according to your symptom response</a:t>
            </a:r>
          </a:p>
          <a:p>
            <a:pPr eaLnBrk="1" hangingPunct="1"/>
            <a:endParaRPr lang="en-US" sz="2800"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914400"/>
            <a:ext cx="9144000" cy="1143000"/>
          </a:xfrm>
        </p:spPr>
        <p:txBody>
          <a:bodyPr/>
          <a:lstStyle/>
          <a:p>
            <a:r>
              <a:rPr lang="en-US" dirty="0"/>
              <a:t>NLN Exercise Guidelines </a:t>
            </a:r>
            <a:r>
              <a:rPr lang="en-US" sz="3200" dirty="0"/>
              <a:t>(cont.)</a:t>
            </a:r>
            <a:endParaRPr lang="en-US" sz="4000" dirty="0" smtClean="0"/>
          </a:p>
        </p:txBody>
      </p:sp>
      <p:sp>
        <p:nvSpPr>
          <p:cNvPr id="47107" name="Rectangle 3"/>
          <p:cNvSpPr>
            <a:spLocks noGrp="1" noChangeArrowheads="1"/>
          </p:cNvSpPr>
          <p:nvPr>
            <p:ph type="body" idx="1"/>
          </p:nvPr>
        </p:nvSpPr>
        <p:spPr>
          <a:xfrm>
            <a:off x="304800" y="2057400"/>
            <a:ext cx="8534400" cy="4114800"/>
          </a:xfrm>
        </p:spPr>
        <p:txBody>
          <a:bodyPr/>
          <a:lstStyle/>
          <a:p>
            <a:pPr marL="0" indent="0">
              <a:lnSpc>
                <a:spcPct val="100000"/>
              </a:lnSpc>
              <a:buNone/>
            </a:pPr>
            <a:r>
              <a:rPr lang="en-US" sz="2800" cap="all" dirty="0"/>
              <a:t>Aerobic conditioning</a:t>
            </a:r>
          </a:p>
          <a:p>
            <a:pPr marL="401638" lvl="1" indent="-230188">
              <a:lnSpc>
                <a:spcPct val="100000"/>
              </a:lnSpc>
              <a:buFont typeface="Arial" panose="020B0604020202020204" pitchFamily="34" charset="0"/>
              <a:buChar char="•"/>
            </a:pPr>
            <a:r>
              <a:rPr lang="en-US" sz="2400" dirty="0"/>
              <a:t>Thought to be beneficial for individuals with lymphedema</a:t>
            </a:r>
          </a:p>
          <a:p>
            <a:pPr marL="401638" lvl="1" indent="-230188">
              <a:lnSpc>
                <a:spcPct val="100000"/>
              </a:lnSpc>
              <a:buFont typeface="Arial" panose="020B0604020202020204" pitchFamily="34" charset="0"/>
              <a:buChar char="•"/>
            </a:pPr>
            <a:r>
              <a:rPr lang="en-US" sz="2400" dirty="0"/>
              <a:t>Deep respiration enhances lymph drainage</a:t>
            </a:r>
          </a:p>
          <a:p>
            <a:pPr marL="401638" lvl="1" indent="-230188">
              <a:lnSpc>
                <a:spcPct val="100000"/>
              </a:lnSpc>
              <a:buFont typeface="Arial" panose="020B0604020202020204" pitchFamily="34" charset="0"/>
              <a:buChar char="•"/>
            </a:pPr>
            <a:r>
              <a:rPr lang="en-US" sz="2400" dirty="0"/>
              <a:t>Avoid injury by increasing very gradually</a:t>
            </a:r>
          </a:p>
          <a:p>
            <a:pPr marL="401638" lvl="1" indent="-230188">
              <a:lnSpc>
                <a:spcPct val="100000"/>
              </a:lnSpc>
              <a:buFont typeface="Arial" panose="020B0604020202020204" pitchFamily="34" charset="0"/>
              <a:buChar char="•"/>
            </a:pPr>
            <a:r>
              <a:rPr lang="en-US" sz="2400" dirty="0"/>
              <a:t>Avoid getting overheated</a:t>
            </a:r>
          </a:p>
          <a:p>
            <a:pPr marL="401638" lvl="1" indent="-230188">
              <a:lnSpc>
                <a:spcPct val="100000"/>
              </a:lnSpc>
              <a:buFont typeface="Arial" panose="020B0604020202020204" pitchFamily="34" charset="0"/>
              <a:buChar char="•"/>
            </a:pPr>
            <a:r>
              <a:rPr lang="en-US" sz="2400" dirty="0"/>
              <a:t>Modify your program according to your symptom response</a:t>
            </a:r>
          </a:p>
          <a:p>
            <a:pPr lvl="1" eaLnBrk="1" hangingPunct="1">
              <a:lnSpc>
                <a:spcPct val="90000"/>
              </a:lnSpc>
            </a:pPr>
            <a:endParaRPr lang="en-US" sz="2400"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685800" y="457200"/>
            <a:ext cx="7772400" cy="1143000"/>
          </a:xfrm>
        </p:spPr>
        <p:txBody>
          <a:bodyPr/>
          <a:lstStyle/>
          <a:p>
            <a:r>
              <a:rPr lang="en-US" sz="4000" dirty="0" smtClean="0"/>
              <a:t>NCCN/ACS/ACSM Guidelines for Breast Cancer Survivors</a:t>
            </a:r>
          </a:p>
        </p:txBody>
      </p:sp>
      <p:sp>
        <p:nvSpPr>
          <p:cNvPr id="48131" name="Content Placeholder 2"/>
          <p:cNvSpPr>
            <a:spLocks noGrp="1"/>
          </p:cNvSpPr>
          <p:nvPr>
            <p:ph idx="1"/>
          </p:nvPr>
        </p:nvSpPr>
        <p:spPr>
          <a:xfrm>
            <a:off x="381000" y="1752600"/>
            <a:ext cx="8382000" cy="4114800"/>
          </a:xfrm>
        </p:spPr>
        <p:txBody>
          <a:bodyPr/>
          <a:lstStyle/>
          <a:p>
            <a:r>
              <a:rPr lang="en-US" sz="2400" dirty="0" smtClean="0"/>
              <a:t>Avoid inactivity</a:t>
            </a:r>
          </a:p>
          <a:p>
            <a:pPr>
              <a:lnSpc>
                <a:spcPct val="100000"/>
              </a:lnSpc>
              <a:spcBef>
                <a:spcPts val="600"/>
              </a:spcBef>
            </a:pPr>
            <a:r>
              <a:rPr lang="en-US" sz="2400" dirty="0" smtClean="0"/>
              <a:t>Build to 150 minutes/week of aerobic activity</a:t>
            </a:r>
          </a:p>
          <a:p>
            <a:pPr>
              <a:lnSpc>
                <a:spcPct val="100000"/>
              </a:lnSpc>
              <a:spcBef>
                <a:spcPts val="600"/>
              </a:spcBef>
            </a:pPr>
            <a:r>
              <a:rPr lang="en-US" sz="2400" dirty="0" smtClean="0"/>
              <a:t>Daily flexibility activities are encouraged </a:t>
            </a:r>
          </a:p>
          <a:p>
            <a:pPr>
              <a:lnSpc>
                <a:spcPct val="100000"/>
              </a:lnSpc>
              <a:spcBef>
                <a:spcPts val="600"/>
              </a:spcBef>
            </a:pPr>
            <a:r>
              <a:rPr lang="en-US" sz="2400" dirty="0" smtClean="0"/>
              <a:t>Strength training activities are safe</a:t>
            </a:r>
          </a:p>
          <a:p>
            <a:pPr lvl="1">
              <a:lnSpc>
                <a:spcPct val="100000"/>
              </a:lnSpc>
              <a:spcBef>
                <a:spcPts val="300"/>
              </a:spcBef>
            </a:pPr>
            <a:r>
              <a:rPr lang="en-US" sz="2400" dirty="0" smtClean="0"/>
              <a:t>Start with a SUPERVISED program</a:t>
            </a:r>
          </a:p>
          <a:p>
            <a:pPr lvl="1">
              <a:lnSpc>
                <a:spcPct val="100000"/>
              </a:lnSpc>
              <a:spcBef>
                <a:spcPts val="300"/>
              </a:spcBef>
            </a:pPr>
            <a:r>
              <a:rPr lang="en-US" sz="2400" dirty="0" smtClean="0"/>
              <a:t>Start low, progress slow</a:t>
            </a:r>
          </a:p>
          <a:p>
            <a:pPr lvl="1">
              <a:lnSpc>
                <a:spcPct val="100000"/>
              </a:lnSpc>
              <a:spcBef>
                <a:spcPts val="300"/>
              </a:spcBef>
            </a:pPr>
            <a:r>
              <a:rPr lang="en-US" sz="2400" dirty="0" smtClean="0"/>
              <a:t>If you have any change in upper-body symptoms that last a week or longer, get an evaluation by a clinician</a:t>
            </a:r>
          </a:p>
          <a:p>
            <a:pPr lvl="1">
              <a:lnSpc>
                <a:spcPct val="100000"/>
              </a:lnSpc>
              <a:spcBef>
                <a:spcPts val="300"/>
              </a:spcBef>
            </a:pPr>
            <a:r>
              <a:rPr lang="en-US" sz="2400" dirty="0" smtClean="0"/>
              <a:t>Careful with overall arm work (e.g. If you garden on a Monday, wait to do strength training ‘till Tuesday)</a:t>
            </a:r>
          </a:p>
          <a:p>
            <a:pPr lvl="1">
              <a:lnSpc>
                <a:spcPct val="100000"/>
              </a:lnSpc>
              <a:spcBef>
                <a:spcPts val="300"/>
              </a:spcBef>
            </a:pPr>
            <a:r>
              <a:rPr lang="en-US" sz="2400" dirty="0" smtClean="0"/>
              <a:t>Back off resistance after an exercise holiday</a:t>
            </a:r>
          </a:p>
          <a:p>
            <a:pPr lvl="1"/>
            <a:endParaRPr lang="en-US"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2" descr="C:\Users\schmitz\Documents\Data\PAL grant\PAL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5099050"/>
            <a:ext cx="2867025"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itle 1"/>
          <p:cNvSpPr>
            <a:spLocks noGrp="1"/>
          </p:cNvSpPr>
          <p:nvPr>
            <p:ph type="title"/>
          </p:nvPr>
        </p:nvSpPr>
        <p:spPr>
          <a:xfrm>
            <a:off x="685800" y="152400"/>
            <a:ext cx="7772400" cy="1143000"/>
          </a:xfrm>
        </p:spPr>
        <p:txBody>
          <a:bodyPr/>
          <a:lstStyle/>
          <a:p>
            <a:r>
              <a:rPr lang="en-US" dirty="0" smtClean="0"/>
              <a:t>Strength After Breast Cancer</a:t>
            </a:r>
          </a:p>
        </p:txBody>
      </p:sp>
      <p:sp>
        <p:nvSpPr>
          <p:cNvPr id="49155" name="Content Placeholder 2"/>
          <p:cNvSpPr>
            <a:spLocks noGrp="1"/>
          </p:cNvSpPr>
          <p:nvPr>
            <p:ph idx="1"/>
          </p:nvPr>
        </p:nvSpPr>
        <p:spPr>
          <a:xfrm>
            <a:off x="333375" y="1143000"/>
            <a:ext cx="8582025" cy="4114800"/>
          </a:xfrm>
        </p:spPr>
        <p:txBody>
          <a:bodyPr/>
          <a:lstStyle/>
          <a:p>
            <a:pPr marL="0" indent="0">
              <a:buNone/>
            </a:pPr>
            <a:r>
              <a:rPr lang="en-US" sz="2400" dirty="0" smtClean="0"/>
              <a:t>Based on a large clinical trial conducted at U. of Pennsylvania</a:t>
            </a:r>
          </a:p>
          <a:p>
            <a:pPr lvl="1">
              <a:spcBef>
                <a:spcPts val="400"/>
              </a:spcBef>
              <a:buFont typeface="Arial" panose="020B0604020202020204" pitchFamily="34" charset="0"/>
              <a:buChar char="•"/>
            </a:pPr>
            <a:r>
              <a:rPr lang="en-US" sz="2400" dirty="0" smtClean="0"/>
              <a:t>154 survivors WITHOUT lymphedema</a:t>
            </a:r>
          </a:p>
          <a:p>
            <a:pPr lvl="1">
              <a:spcBef>
                <a:spcPts val="400"/>
              </a:spcBef>
              <a:buFont typeface="Arial" panose="020B0604020202020204" pitchFamily="34" charset="0"/>
              <a:buChar char="•"/>
            </a:pPr>
            <a:r>
              <a:rPr lang="en-US" sz="2400" dirty="0" smtClean="0"/>
              <a:t>141 survivors WITH lymphedema</a:t>
            </a:r>
          </a:p>
          <a:p>
            <a:pPr marL="0" indent="0">
              <a:spcBef>
                <a:spcPts val="1800"/>
              </a:spcBef>
              <a:buNone/>
            </a:pPr>
            <a:r>
              <a:rPr lang="en-US" sz="2400" dirty="0" smtClean="0"/>
              <a:t>Women who participated had these benefits:</a:t>
            </a:r>
          </a:p>
          <a:p>
            <a:pPr lvl="1">
              <a:spcBef>
                <a:spcPts val="400"/>
              </a:spcBef>
              <a:buFont typeface="Arial" panose="020B0604020202020204" pitchFamily="34" charset="0"/>
              <a:buChar char="•"/>
            </a:pPr>
            <a:r>
              <a:rPr lang="en-US" sz="2400" dirty="0" smtClean="0"/>
              <a:t>50% reduced likelihood of lymphedema worsening</a:t>
            </a:r>
          </a:p>
          <a:p>
            <a:pPr lvl="1">
              <a:spcBef>
                <a:spcPts val="400"/>
              </a:spcBef>
              <a:buFont typeface="Arial" panose="020B0604020202020204" pitchFamily="34" charset="0"/>
              <a:buChar char="•"/>
            </a:pPr>
            <a:r>
              <a:rPr lang="en-US" sz="2400" dirty="0" smtClean="0"/>
              <a:t>70% reduced likelihood of lymphedema onset among women with 5 or more nodes removed</a:t>
            </a:r>
          </a:p>
          <a:p>
            <a:pPr lvl="1">
              <a:spcBef>
                <a:spcPts val="400"/>
              </a:spcBef>
              <a:buFont typeface="Arial" panose="020B0604020202020204" pitchFamily="34" charset="0"/>
              <a:buChar char="•"/>
            </a:pPr>
            <a:r>
              <a:rPr lang="en-US" sz="2400" dirty="0" smtClean="0"/>
              <a:t>Improved strength and energy</a:t>
            </a:r>
          </a:p>
          <a:p>
            <a:pPr lvl="1">
              <a:spcBef>
                <a:spcPts val="400"/>
              </a:spcBef>
              <a:buFont typeface="Arial" panose="020B0604020202020204" pitchFamily="34" charset="0"/>
              <a:buChar char="•"/>
            </a:pPr>
            <a:r>
              <a:rPr lang="en-US" sz="2400" dirty="0" smtClean="0"/>
              <a:t>Improved body image</a:t>
            </a:r>
          </a:p>
          <a:p>
            <a:pPr lvl="1">
              <a:spcBef>
                <a:spcPts val="400"/>
              </a:spcBef>
              <a:buFont typeface="Arial" panose="020B0604020202020204" pitchFamily="34" charset="0"/>
              <a:buChar char="•"/>
            </a:pPr>
            <a:r>
              <a:rPr lang="en-US" sz="2400" dirty="0" smtClean="0"/>
              <a:t>Reduced body fat</a:t>
            </a:r>
          </a:p>
          <a:p>
            <a:pPr lvl="1">
              <a:spcBef>
                <a:spcPts val="400"/>
              </a:spcBef>
              <a:buFont typeface="Arial" panose="020B0604020202020204" pitchFamily="34" charset="0"/>
              <a:buChar char="•"/>
            </a:pPr>
            <a:r>
              <a:rPr lang="en-US" sz="2400" dirty="0" smtClean="0"/>
              <a:t>Prevented decline in physical function</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685800" y="381000"/>
            <a:ext cx="7772400" cy="1143000"/>
          </a:xfrm>
        </p:spPr>
        <p:txBody>
          <a:bodyPr/>
          <a:lstStyle/>
          <a:p>
            <a:pPr eaLnBrk="1" hangingPunct="1"/>
            <a:r>
              <a:rPr lang="en-US" dirty="0" smtClean="0"/>
              <a:t>For more information…</a:t>
            </a:r>
          </a:p>
        </p:txBody>
      </p:sp>
      <p:sp>
        <p:nvSpPr>
          <p:cNvPr id="50179" name="Content Placeholder 2"/>
          <p:cNvSpPr>
            <a:spLocks noGrp="1"/>
          </p:cNvSpPr>
          <p:nvPr>
            <p:ph idx="1"/>
          </p:nvPr>
        </p:nvSpPr>
        <p:spPr>
          <a:xfrm>
            <a:off x="1676400" y="1524000"/>
            <a:ext cx="5867400" cy="4114800"/>
          </a:xfrm>
          <a:noFill/>
        </p:spPr>
        <p:txBody>
          <a:bodyPr/>
          <a:lstStyle/>
          <a:p>
            <a:pPr marL="0" indent="0" eaLnBrk="1" hangingPunct="1">
              <a:lnSpc>
                <a:spcPct val="100000"/>
              </a:lnSpc>
              <a:spcBef>
                <a:spcPts val="0"/>
              </a:spcBef>
              <a:buNone/>
            </a:pPr>
            <a:r>
              <a:rPr lang="en-US" dirty="0" smtClean="0"/>
              <a:t>National Lymphedema Network</a:t>
            </a:r>
          </a:p>
          <a:p>
            <a:pPr marL="0" lvl="1" indent="0" eaLnBrk="1" hangingPunct="1">
              <a:lnSpc>
                <a:spcPct val="100000"/>
              </a:lnSpc>
              <a:spcBef>
                <a:spcPts val="0"/>
              </a:spcBef>
              <a:buNone/>
            </a:pPr>
            <a:r>
              <a:rPr lang="en-US" dirty="0" smtClean="0">
                <a:solidFill>
                  <a:schemeClr val="accent1">
                    <a:lumMod val="50000"/>
                  </a:schemeClr>
                </a:solidFill>
              </a:rPr>
              <a:t>www.lymphnet.org</a:t>
            </a:r>
          </a:p>
          <a:p>
            <a:pPr marL="0" indent="0">
              <a:lnSpc>
                <a:spcPct val="100000"/>
              </a:lnSpc>
              <a:spcBef>
                <a:spcPts val="1600"/>
              </a:spcBef>
              <a:buNone/>
            </a:pPr>
            <a:r>
              <a:rPr lang="en-US" dirty="0"/>
              <a:t>BreastCancer.org</a:t>
            </a:r>
            <a:endParaRPr lang="en-US" dirty="0">
              <a:hlinkClick r:id="rId3"/>
            </a:endParaRPr>
          </a:p>
          <a:p>
            <a:pPr marL="0" lvl="1" indent="0">
              <a:lnSpc>
                <a:spcPct val="100000"/>
              </a:lnSpc>
              <a:spcBef>
                <a:spcPts val="0"/>
              </a:spcBef>
              <a:buNone/>
            </a:pPr>
            <a:r>
              <a:rPr lang="en-US" dirty="0">
                <a:solidFill>
                  <a:schemeClr val="accent1">
                    <a:lumMod val="50000"/>
                  </a:schemeClr>
                </a:solidFill>
              </a:rPr>
              <a:t>www.breastcancer.org</a:t>
            </a:r>
          </a:p>
          <a:p>
            <a:pPr marL="0" indent="0">
              <a:lnSpc>
                <a:spcPct val="100000"/>
              </a:lnSpc>
              <a:spcBef>
                <a:spcPts val="1600"/>
              </a:spcBef>
              <a:buNone/>
            </a:pPr>
            <a:r>
              <a:rPr lang="en-US" dirty="0"/>
              <a:t>Living Beyond Breast Cancer</a:t>
            </a:r>
          </a:p>
          <a:p>
            <a:pPr marL="0" lvl="1" indent="0">
              <a:lnSpc>
                <a:spcPct val="100000"/>
              </a:lnSpc>
              <a:spcBef>
                <a:spcPts val="0"/>
              </a:spcBef>
              <a:buNone/>
            </a:pPr>
            <a:r>
              <a:rPr lang="en-US" dirty="0">
                <a:solidFill>
                  <a:schemeClr val="accent1">
                    <a:lumMod val="50000"/>
                  </a:schemeClr>
                </a:solidFill>
              </a:rPr>
              <a:t>www.lbbc.org</a:t>
            </a:r>
          </a:p>
          <a:p>
            <a:pPr marL="0" indent="0">
              <a:lnSpc>
                <a:spcPct val="100000"/>
              </a:lnSpc>
              <a:spcBef>
                <a:spcPts val="1600"/>
              </a:spcBef>
              <a:buNone/>
            </a:pPr>
            <a:r>
              <a:rPr lang="en-US" dirty="0"/>
              <a:t>American Cancer Society</a:t>
            </a:r>
          </a:p>
          <a:p>
            <a:pPr marL="0" lvl="1" indent="0">
              <a:lnSpc>
                <a:spcPct val="100000"/>
              </a:lnSpc>
              <a:spcBef>
                <a:spcPts val="0"/>
              </a:spcBef>
              <a:buNone/>
            </a:pPr>
            <a:r>
              <a:rPr lang="en-US" dirty="0" smtClean="0">
                <a:solidFill>
                  <a:schemeClr val="accent1">
                    <a:lumMod val="50000"/>
                  </a:schemeClr>
                </a:solidFill>
              </a:rPr>
              <a:t>www.cancer.org</a:t>
            </a:r>
            <a:endParaRPr lang="en-US" dirty="0">
              <a:solidFill>
                <a:schemeClr val="accent1">
                  <a:lumMod val="50000"/>
                </a:schemeClr>
              </a:solidFill>
            </a:endParaRPr>
          </a:p>
          <a:p>
            <a:pPr lvl="1" eaLnBrk="1" hangingPunct="1">
              <a:buFontTx/>
              <a:buNone/>
            </a:pPr>
            <a:endParaRPr lang="en-US"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050"/>
          <p:cNvSpPr>
            <a:spLocks noGrp="1" noChangeArrowheads="1"/>
          </p:cNvSpPr>
          <p:nvPr>
            <p:ph type="title"/>
          </p:nvPr>
        </p:nvSpPr>
        <p:spPr>
          <a:xfrm>
            <a:off x="609600" y="685800"/>
            <a:ext cx="7772400" cy="1143000"/>
          </a:xfrm>
        </p:spPr>
        <p:txBody>
          <a:bodyPr/>
          <a:lstStyle/>
          <a:p>
            <a:pPr eaLnBrk="1" hangingPunct="1"/>
            <a:r>
              <a:rPr lang="en-US" dirty="0" smtClean="0"/>
              <a:t>How is lymphedema acquired and how rapidly?</a:t>
            </a:r>
          </a:p>
        </p:txBody>
      </p:sp>
      <p:sp>
        <p:nvSpPr>
          <p:cNvPr id="6147" name="Rectangle 2051"/>
          <p:cNvSpPr>
            <a:spLocks noGrp="1" noChangeArrowheads="1"/>
          </p:cNvSpPr>
          <p:nvPr>
            <p:ph type="body" idx="1"/>
          </p:nvPr>
        </p:nvSpPr>
        <p:spPr>
          <a:xfrm>
            <a:off x="609600" y="2305050"/>
            <a:ext cx="8077200" cy="1581150"/>
          </a:xfrm>
        </p:spPr>
        <p:txBody>
          <a:bodyPr/>
          <a:lstStyle/>
          <a:p>
            <a:pPr eaLnBrk="1" hangingPunct="1">
              <a:spcBef>
                <a:spcPct val="30000"/>
              </a:spcBef>
              <a:spcAft>
                <a:spcPct val="30000"/>
              </a:spcAft>
            </a:pPr>
            <a:r>
              <a:rPr lang="en-US" dirty="0" smtClean="0"/>
              <a:t>Once lymphatics are removed or damaged, lymphedema may occur at any time.</a:t>
            </a:r>
          </a:p>
          <a:p>
            <a:pPr eaLnBrk="1" hangingPunct="1">
              <a:spcBef>
                <a:spcPct val="30000"/>
              </a:spcBef>
              <a:spcAft>
                <a:spcPct val="30000"/>
              </a:spcAft>
            </a:pPr>
            <a:r>
              <a:rPr lang="en-US" dirty="0" smtClean="0"/>
              <a:t>Occurs most often within 3 years of breast cancer treatment.</a:t>
            </a:r>
          </a:p>
          <a:p>
            <a:pPr eaLnBrk="1" hangingPunct="1">
              <a:spcBef>
                <a:spcPct val="30000"/>
              </a:spcBef>
              <a:spcAft>
                <a:spcPct val="30000"/>
              </a:spcAft>
            </a:pPr>
            <a:r>
              <a:rPr lang="en-US" dirty="0" smtClean="0"/>
              <a:t>Lymphedema usually occurs slowly and steadily.</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723900" y="457200"/>
            <a:ext cx="7772400" cy="1143000"/>
          </a:xfrm>
        </p:spPr>
        <p:txBody>
          <a:bodyPr/>
          <a:lstStyle/>
          <a:p>
            <a:pPr eaLnBrk="1" hangingPunct="1"/>
            <a:r>
              <a:rPr lang="en-US" dirty="0" smtClean="0"/>
              <a:t>Secondary Arm Lymphedema Incidence &amp; Prevalence</a:t>
            </a:r>
          </a:p>
        </p:txBody>
      </p:sp>
      <p:graphicFrame>
        <p:nvGraphicFramePr>
          <p:cNvPr id="7171" name="Content Placeholder 2"/>
          <p:cNvGraphicFramePr>
            <a:graphicFrameLocks noGrp="1"/>
          </p:cNvGraphicFramePr>
          <p:nvPr>
            <p:ph idx="1"/>
            <p:extLst>
              <p:ext uri="{D42A27DB-BD31-4B8C-83A1-F6EECF244321}">
                <p14:modId xmlns:p14="http://schemas.microsoft.com/office/powerpoint/2010/main" val="4152869748"/>
              </p:ext>
            </p:extLst>
          </p:nvPr>
        </p:nvGraphicFramePr>
        <p:xfrm>
          <a:off x="762000" y="2217440"/>
          <a:ext cx="7681913" cy="4111625"/>
        </p:xfrm>
        <a:graphic>
          <a:graphicData uri="http://schemas.openxmlformats.org/presentationml/2006/ole">
            <mc:AlternateContent xmlns:mc="http://schemas.openxmlformats.org/markup-compatibility/2006">
              <mc:Choice xmlns:v="urn:schemas-microsoft-com:vml" Requires="v">
                <p:oleObj spid="_x0000_s2104" name="Worksheet" r:id="rId5" imgW="7886606" imgH="4221553" progId="Excel.Sheet.8">
                  <p:embed/>
                </p:oleObj>
              </mc:Choice>
              <mc:Fallback>
                <p:oleObj name="Worksheet" r:id="rId5" imgW="7886606" imgH="4221553" progId="Excel.Sheet.8">
                  <p:embed/>
                  <p:pic>
                    <p:nvPicPr>
                      <p:cNvPr id="0" name=""/>
                      <p:cNvPicPr>
                        <a:picLocks noGrp="1" noChangeArrowheads="1"/>
                      </p:cNvPicPr>
                      <p:nvPr/>
                    </p:nvPicPr>
                    <p:blipFill>
                      <a:blip r:embed="rId6"/>
                      <a:srcRect/>
                      <a:stretch>
                        <a:fillRect/>
                      </a:stretch>
                    </p:blipFill>
                    <p:spPr bwMode="auto">
                      <a:xfrm>
                        <a:off x="762000" y="2217440"/>
                        <a:ext cx="7681913" cy="4111625"/>
                      </a:xfrm>
                      <a:prstGeom prst="rect">
                        <a:avLst/>
                      </a:prstGeom>
                      <a:noFill/>
                      <a:ln>
                        <a:noFill/>
                      </a:ln>
                      <a:extLst/>
                    </p:spPr>
                  </p:pic>
                </p:oleObj>
              </mc:Fallback>
            </mc:AlternateContent>
          </a:graphicData>
        </a:graphic>
      </p:graphicFrame>
      <p:sp>
        <p:nvSpPr>
          <p:cNvPr id="7172" name="Text Box 4"/>
          <p:cNvSpPr txBox="1">
            <a:spLocks noChangeArrowheads="1"/>
          </p:cNvSpPr>
          <p:nvPr/>
        </p:nvSpPr>
        <p:spPr bwMode="auto">
          <a:xfrm>
            <a:off x="5181600" y="6260068"/>
            <a:ext cx="34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sz="1800" dirty="0">
                <a:solidFill>
                  <a:srgbClr val="002060"/>
                </a:solidFill>
              </a:rPr>
              <a:t>www.nci.nih.gov - lymphedema</a:t>
            </a:r>
          </a:p>
        </p:txBody>
      </p:sp>
      <p:sp>
        <p:nvSpPr>
          <p:cNvPr id="7173" name="TextBox 3"/>
          <p:cNvSpPr txBox="1">
            <a:spLocks noChangeArrowheads="1"/>
          </p:cNvSpPr>
          <p:nvPr/>
        </p:nvSpPr>
        <p:spPr bwMode="auto">
          <a:xfrm>
            <a:off x="1524000" y="1752600"/>
            <a:ext cx="762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dirty="0">
                <a:solidFill>
                  <a:srgbClr val="002060"/>
                </a:solidFill>
              </a:rPr>
              <a:t>Among 1151 women followed </a:t>
            </a:r>
            <a:r>
              <a:rPr lang="en-US" dirty="0" smtClean="0">
                <a:solidFill>
                  <a:srgbClr val="002060"/>
                </a:solidFill>
              </a:rPr>
              <a:t>for 15 years</a:t>
            </a:r>
            <a:r>
              <a:rPr lang="en-US" dirty="0">
                <a:solidFill>
                  <a:srgbClr val="002060"/>
                </a:solidFill>
              </a:rPr>
              <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050"/>
          <p:cNvSpPr>
            <a:spLocks noGrp="1" noChangeArrowheads="1"/>
          </p:cNvSpPr>
          <p:nvPr>
            <p:ph type="title"/>
          </p:nvPr>
        </p:nvSpPr>
        <p:spPr>
          <a:xfrm>
            <a:off x="0" y="838200"/>
            <a:ext cx="9144000" cy="1143000"/>
          </a:xfrm>
        </p:spPr>
        <p:txBody>
          <a:bodyPr/>
          <a:lstStyle/>
          <a:p>
            <a:pPr eaLnBrk="1" hangingPunct="1"/>
            <a:r>
              <a:rPr lang="en-US" sz="4100" dirty="0" smtClean="0"/>
              <a:t>What does the lymphatic system do?</a:t>
            </a:r>
          </a:p>
        </p:txBody>
      </p:sp>
      <p:sp>
        <p:nvSpPr>
          <p:cNvPr id="8195" name="Rectangle 2051"/>
          <p:cNvSpPr>
            <a:spLocks noGrp="1" noChangeArrowheads="1"/>
          </p:cNvSpPr>
          <p:nvPr>
            <p:ph type="body" idx="1"/>
          </p:nvPr>
        </p:nvSpPr>
        <p:spPr>
          <a:xfrm>
            <a:off x="457200" y="2133600"/>
            <a:ext cx="8305800" cy="4114800"/>
          </a:xfrm>
        </p:spPr>
        <p:txBody>
          <a:bodyPr/>
          <a:lstStyle/>
          <a:p>
            <a:pPr eaLnBrk="1" hangingPunct="1">
              <a:spcBef>
                <a:spcPct val="30000"/>
              </a:spcBef>
              <a:spcAft>
                <a:spcPct val="30000"/>
              </a:spcAft>
            </a:pPr>
            <a:r>
              <a:rPr lang="en-US" dirty="0" smtClean="0"/>
              <a:t>Provides surveillance against cancer/infection</a:t>
            </a:r>
          </a:p>
          <a:p>
            <a:pPr eaLnBrk="1" hangingPunct="1">
              <a:spcBef>
                <a:spcPct val="30000"/>
              </a:spcBef>
              <a:spcAft>
                <a:spcPct val="30000"/>
              </a:spcAft>
            </a:pPr>
            <a:r>
              <a:rPr lang="en-US" dirty="0" smtClean="0"/>
              <a:t>Balances fluid and proteins in the circulatory system by transporting several liters of lymph fluid per day</a:t>
            </a:r>
          </a:p>
          <a:p>
            <a:pPr eaLnBrk="1" hangingPunct="1">
              <a:spcBef>
                <a:spcPct val="30000"/>
              </a:spcBef>
              <a:spcAft>
                <a:spcPct val="30000"/>
              </a:spcAft>
            </a:pPr>
            <a:r>
              <a:rPr lang="en-US" dirty="0" smtClean="0"/>
              <a:t>Assists fat digestion</a:t>
            </a:r>
          </a:p>
          <a:p>
            <a:pPr eaLnBrk="1" hangingPunct="1">
              <a:spcBef>
                <a:spcPct val="30000"/>
              </a:spcBef>
              <a:spcAft>
                <a:spcPct val="30000"/>
              </a:spcAft>
            </a:pPr>
            <a:endParaRPr lang="en-US"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26"/>
          <p:cNvSpPr>
            <a:spLocks noGrp="1" noChangeArrowheads="1"/>
          </p:cNvSpPr>
          <p:nvPr>
            <p:ph type="title"/>
          </p:nvPr>
        </p:nvSpPr>
        <p:spPr>
          <a:xfrm>
            <a:off x="685800" y="762000"/>
            <a:ext cx="7772400" cy="1143000"/>
          </a:xfrm>
        </p:spPr>
        <p:txBody>
          <a:bodyPr/>
          <a:lstStyle/>
          <a:p>
            <a:pPr eaLnBrk="1" hangingPunct="1"/>
            <a:r>
              <a:rPr lang="en-US" dirty="0" smtClean="0"/>
              <a:t>Role of the Lymphatic System</a:t>
            </a:r>
          </a:p>
        </p:txBody>
      </p:sp>
      <p:sp>
        <p:nvSpPr>
          <p:cNvPr id="9219" name="Rectangle 1027"/>
          <p:cNvSpPr>
            <a:spLocks noGrp="1" noChangeArrowheads="1"/>
          </p:cNvSpPr>
          <p:nvPr>
            <p:ph type="body" idx="1"/>
          </p:nvPr>
        </p:nvSpPr>
        <p:spPr>
          <a:xfrm>
            <a:off x="533400" y="1981200"/>
            <a:ext cx="8077200" cy="4114800"/>
          </a:xfrm>
        </p:spPr>
        <p:txBody>
          <a:bodyPr/>
          <a:lstStyle/>
          <a:p>
            <a:pPr eaLnBrk="1" hangingPunct="1">
              <a:spcBef>
                <a:spcPct val="30000"/>
              </a:spcBef>
              <a:spcAft>
                <a:spcPct val="30000"/>
              </a:spcAft>
            </a:pPr>
            <a:r>
              <a:rPr lang="en-US" dirty="0" smtClean="0"/>
              <a:t>Transports proteins</a:t>
            </a:r>
          </a:p>
          <a:p>
            <a:pPr eaLnBrk="1" hangingPunct="1">
              <a:spcBef>
                <a:spcPct val="30000"/>
              </a:spcBef>
              <a:spcAft>
                <a:spcPct val="30000"/>
              </a:spcAft>
            </a:pPr>
            <a:r>
              <a:rPr lang="en-US" dirty="0" smtClean="0"/>
              <a:t>Removes excess water</a:t>
            </a:r>
          </a:p>
          <a:p>
            <a:pPr eaLnBrk="1" hangingPunct="1">
              <a:spcBef>
                <a:spcPct val="30000"/>
              </a:spcBef>
              <a:spcAft>
                <a:spcPct val="30000"/>
              </a:spcAft>
            </a:pPr>
            <a:r>
              <a:rPr lang="en-US" dirty="0" smtClean="0"/>
              <a:t>Absorbs fat molecules from the gut</a:t>
            </a:r>
          </a:p>
          <a:p>
            <a:pPr eaLnBrk="1" hangingPunct="1">
              <a:spcBef>
                <a:spcPct val="30000"/>
              </a:spcBef>
              <a:spcAft>
                <a:spcPct val="30000"/>
              </a:spcAft>
            </a:pPr>
            <a:r>
              <a:rPr lang="en-US" dirty="0" smtClean="0"/>
              <a:t>Removes cellular debris and foreign material (e.g. bacteria, viruses, cancer cells)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Box 1"/>
          <p:cNvSpPr txBox="1">
            <a:spLocks noChangeArrowheads="1"/>
          </p:cNvSpPr>
          <p:nvPr/>
        </p:nvSpPr>
        <p:spPr bwMode="auto">
          <a:xfrm>
            <a:off x="304800" y="2162413"/>
            <a:ext cx="45720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3000" dirty="0">
                <a:solidFill>
                  <a:srgbClr val="002060"/>
                </a:solidFill>
              </a:rPr>
              <a:t>The </a:t>
            </a:r>
            <a:r>
              <a:rPr lang="en-US" sz="3000" b="1" dirty="0" smtClean="0">
                <a:solidFill>
                  <a:srgbClr val="002060"/>
                </a:solidFill>
              </a:rPr>
              <a:t>at risk region </a:t>
            </a:r>
            <a:r>
              <a:rPr lang="en-US" sz="3000" dirty="0">
                <a:solidFill>
                  <a:srgbClr val="002060"/>
                </a:solidFill>
              </a:rPr>
              <a:t>is the </a:t>
            </a:r>
            <a:r>
              <a:rPr lang="en-US" sz="3000" dirty="0" smtClean="0">
                <a:solidFill>
                  <a:srgbClr val="002060"/>
                </a:solidFill>
              </a:rPr>
              <a:t>area </a:t>
            </a:r>
            <a:r>
              <a:rPr lang="en-US" sz="3000" dirty="0">
                <a:solidFill>
                  <a:srgbClr val="002060"/>
                </a:solidFill>
              </a:rPr>
              <a:t>where l</a:t>
            </a:r>
            <a:r>
              <a:rPr lang="en-US" sz="3000" dirty="0" smtClean="0">
                <a:solidFill>
                  <a:srgbClr val="002060"/>
                </a:solidFill>
              </a:rPr>
              <a:t>ymph nodes </a:t>
            </a:r>
            <a:r>
              <a:rPr lang="en-US" sz="3000" dirty="0">
                <a:solidFill>
                  <a:srgbClr val="002060"/>
                </a:solidFill>
              </a:rPr>
              <a:t>were </a:t>
            </a:r>
            <a:r>
              <a:rPr lang="en-US" sz="3000" dirty="0" smtClean="0">
                <a:solidFill>
                  <a:srgbClr val="002060"/>
                </a:solidFill>
              </a:rPr>
              <a:t>removed. This includes all tissues in the arm, chest and back that are </a:t>
            </a:r>
            <a:r>
              <a:rPr lang="en-US" sz="3000" dirty="0">
                <a:solidFill>
                  <a:srgbClr val="002060"/>
                </a:solidFill>
              </a:rPr>
              <a:t>draining lymph fluid toward those nodes.</a:t>
            </a:r>
          </a:p>
        </p:txBody>
      </p:sp>
      <p:sp>
        <p:nvSpPr>
          <p:cNvPr id="35843" name="Rectangle 3"/>
          <p:cNvSpPr>
            <a:spLocks noChangeArrowheads="1"/>
          </p:cNvSpPr>
          <p:nvPr/>
        </p:nvSpPr>
        <p:spPr bwMode="auto">
          <a:xfrm>
            <a:off x="0" y="76200"/>
            <a:ext cx="9144000" cy="1143000"/>
          </a:xfrm>
          <a:prstGeom prst="rect">
            <a:avLst/>
          </a:prstGeom>
          <a:noFill/>
          <a:ln w="9525">
            <a:noFill/>
            <a:miter lim="800000"/>
            <a:headEnd/>
            <a:tailEnd/>
          </a:ln>
        </p:spPr>
        <p:txBody>
          <a:bodyPr anchor="b"/>
          <a:lstStyle/>
          <a:p>
            <a:pPr algn="ctr" eaLnBrk="0" hangingPunct="0">
              <a:defRPr/>
            </a:pPr>
            <a:r>
              <a:rPr lang="en-US" sz="4400" dirty="0">
                <a:solidFill>
                  <a:srgbClr val="002060"/>
                </a:solidFill>
                <a:latin typeface="+mj-lt"/>
                <a:ea typeface="+mj-ea"/>
                <a:cs typeface="+mj-cs"/>
              </a:rPr>
              <a:t>Skin Lymph Drainage Territories</a:t>
            </a:r>
          </a:p>
        </p:txBody>
      </p:sp>
      <p:sp>
        <p:nvSpPr>
          <p:cNvPr id="2" name="Rectangle 1"/>
          <p:cNvSpPr/>
          <p:nvPr/>
        </p:nvSpPr>
        <p:spPr bwMode="auto">
          <a:xfrm>
            <a:off x="6172200" y="1371599"/>
            <a:ext cx="990600" cy="381001"/>
          </a:xfrm>
          <a:prstGeom prst="rect">
            <a:avLst/>
          </a:prstGeom>
          <a:solidFill>
            <a:srgbClr val="FE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64" charset="-128"/>
            </a:endParaRPr>
          </a:p>
        </p:txBody>
      </p:sp>
      <p:pic>
        <p:nvPicPr>
          <p:cNvPr id="4098" name="Picture 2" descr="C:\Users\Frontdesk\AppData\Local\Microsoft\Windows\Temporary Internet Files\Content.Outlook\7FS73MIY\Slide 9_shaded2.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724400" y="1219200"/>
            <a:ext cx="3962400" cy="53787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GSPP_Powerpoint_template_2">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GSPP_Powerpoint_template_2</Template>
  <TotalTime>2060</TotalTime>
  <Words>2241</Words>
  <Application>Microsoft Office PowerPoint</Application>
  <PresentationFormat>On-screen Show (4:3)</PresentationFormat>
  <Paragraphs>311</Paragraphs>
  <Slides>48</Slides>
  <Notes>34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0" baseType="lpstr">
      <vt:lpstr>GSPP_Powerpoint_template_2</vt:lpstr>
      <vt:lpstr>Worksheet</vt:lpstr>
      <vt:lpstr>PowerPoint Presentation</vt:lpstr>
      <vt:lpstr>Questions we will answer:</vt:lpstr>
      <vt:lpstr>What is lymphedema?</vt:lpstr>
      <vt:lpstr>Who is at risk?</vt:lpstr>
      <vt:lpstr>How is lymphedema acquired and how rapidly?</vt:lpstr>
      <vt:lpstr>Secondary Arm Lymphedema Incidence &amp; Prevalence</vt:lpstr>
      <vt:lpstr>What does the lymphatic system do?</vt:lpstr>
      <vt:lpstr>Role of the Lymphatic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Lymph Drainage System</vt:lpstr>
      <vt:lpstr>Stages of Lymphedema</vt:lpstr>
      <vt:lpstr>Breast Cancer-Related Lymphedema</vt:lpstr>
      <vt:lpstr>What changes occur with an altered lymph system?</vt:lpstr>
      <vt:lpstr>What does lymphedema feel like?</vt:lpstr>
      <vt:lpstr>National Lymphedema Network (NLN) materials associated with this education session</vt:lpstr>
      <vt:lpstr>How can you reduce your risk of developing/worsening lymphedema?</vt:lpstr>
      <vt:lpstr>Skin Care</vt:lpstr>
      <vt:lpstr>Activity and Lifestyle</vt:lpstr>
      <vt:lpstr>Avoid Limb Constriction</vt:lpstr>
      <vt:lpstr>Compression Garments</vt:lpstr>
      <vt:lpstr>Extremes of Temperature</vt:lpstr>
      <vt:lpstr>What can you do if you develop lymphedema?</vt:lpstr>
      <vt:lpstr>Training of  Lymphedema Therapists</vt:lpstr>
      <vt:lpstr>How is lymphedema treated?</vt:lpstr>
      <vt:lpstr>Complete Decongestive Therapy </vt:lpstr>
      <vt:lpstr>Complete Decongestive Therapy</vt:lpstr>
      <vt:lpstr>Meticulous Skin &amp; Nail Care</vt:lpstr>
      <vt:lpstr>Manual Lymph Drainage Expert Stretching of the Skin</vt:lpstr>
      <vt:lpstr>Manual Lymph Drainage</vt:lpstr>
      <vt:lpstr>Compression Therapy</vt:lpstr>
      <vt:lpstr>Gradient Compression Bandaging</vt:lpstr>
      <vt:lpstr>Garment Measurement</vt:lpstr>
      <vt:lpstr>Treatment with CDT</vt:lpstr>
      <vt:lpstr>Custom Compression Garment </vt:lpstr>
      <vt:lpstr>Remedial Lymphedema Exercises </vt:lpstr>
      <vt:lpstr>Diaphragmatic Breathing</vt:lpstr>
      <vt:lpstr>NLN Exercise Guidelines</vt:lpstr>
      <vt:lpstr>NLN Exercise Guidelines (cont.)</vt:lpstr>
      <vt:lpstr>NLN Exercise Guidelines (cont.)</vt:lpstr>
      <vt:lpstr>NCCN/ACS/ACSM Guidelines for Breast Cancer Survivors</vt:lpstr>
      <vt:lpstr>Strength After Breast Cancer</vt:lpstr>
      <vt:lpstr>For more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FD</cp:lastModifiedBy>
  <cp:revision>96</cp:revision>
  <cp:lastPrinted>2015-05-12T18:02:49Z</cp:lastPrinted>
  <dcterms:created xsi:type="dcterms:W3CDTF">2011-07-19T14:47:28Z</dcterms:created>
  <dcterms:modified xsi:type="dcterms:W3CDTF">2015-05-12T18:03:08Z</dcterms:modified>
</cp:coreProperties>
</file>