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710" r:id="rId2"/>
  </p:sldMasterIdLst>
  <p:notesMasterIdLst>
    <p:notesMasterId r:id="rId37"/>
  </p:notesMasterIdLst>
  <p:sldIdLst>
    <p:sldId id="257" r:id="rId3"/>
    <p:sldId id="317" r:id="rId4"/>
    <p:sldId id="305" r:id="rId5"/>
    <p:sldId id="277" r:id="rId6"/>
    <p:sldId id="330" r:id="rId7"/>
    <p:sldId id="272" r:id="rId8"/>
    <p:sldId id="329" r:id="rId9"/>
    <p:sldId id="308" r:id="rId10"/>
    <p:sldId id="312" r:id="rId11"/>
    <p:sldId id="318" r:id="rId12"/>
    <p:sldId id="313" r:id="rId13"/>
    <p:sldId id="311" r:id="rId14"/>
    <p:sldId id="300" r:id="rId15"/>
    <p:sldId id="298" r:id="rId16"/>
    <p:sldId id="304" r:id="rId17"/>
    <p:sldId id="324" r:id="rId18"/>
    <p:sldId id="325" r:id="rId19"/>
    <p:sldId id="326" r:id="rId20"/>
    <p:sldId id="327" r:id="rId21"/>
    <p:sldId id="328" r:id="rId22"/>
    <p:sldId id="332" r:id="rId23"/>
    <p:sldId id="316" r:id="rId24"/>
    <p:sldId id="280" r:id="rId25"/>
    <p:sldId id="319" r:id="rId26"/>
    <p:sldId id="322" r:id="rId27"/>
    <p:sldId id="266" r:id="rId28"/>
    <p:sldId id="263" r:id="rId29"/>
    <p:sldId id="264" r:id="rId30"/>
    <p:sldId id="265" r:id="rId31"/>
    <p:sldId id="315" r:id="rId32"/>
    <p:sldId id="333" r:id="rId33"/>
    <p:sldId id="323" r:id="rId34"/>
    <p:sldId id="303" r:id="rId35"/>
    <p:sldId id="331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slyn Keith" initials="LK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90" d="100"/>
          <a:sy n="90" d="100"/>
        </p:scale>
        <p:origin x="-492" y="-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Relationship Id="rId5" Type="http://schemas.microsoft.com/office/2011/relationships/chartStyle" Target="style1.xml"/><Relationship Id="rId4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Relationship Id="rId5" Type="http://schemas.microsoft.com/office/2011/relationships/chartStyle" Target="style2.xml"/><Relationship Id="rId4" Type="http://schemas.microsoft.com/office/2011/relationships/chartColorStyle" Target="colors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200" b="1" dirty="0"/>
              <a:t>Weight Loss from Baseline</a:t>
            </a:r>
          </a:p>
        </c:rich>
      </c:tx>
      <c:layout>
        <c:manualLayout>
          <c:xMode val="edge"/>
          <c:yMode val="edge"/>
          <c:x val="0.28583748460013925"/>
          <c:y val="4.9459046546414975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4845384951881016"/>
          <c:y val="0.16395851560221636"/>
          <c:w val="0.82099059492563431"/>
          <c:h val="0.64239063867016621"/>
        </c:manualLayout>
      </c:layout>
      <c:barChart>
        <c:barDir val="col"/>
        <c:grouping val="clustered"/>
        <c:varyColors val="0"/>
        <c:ser>
          <c:idx val="0"/>
          <c:order val="0"/>
          <c:tx>
            <c:v>KD Group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21.9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CB1-484C-BF56-85486B2FCD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Sheet1!$A$3</c:f>
              <c:numCache>
                <c:formatCode>General</c:formatCode>
                <c:ptCount val="1"/>
                <c:pt idx="0">
                  <c:v>21.87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CB1-484C-BF56-85486B2FCDAD}"/>
            </c:ext>
          </c:extLst>
        </c:ser>
        <c:ser>
          <c:idx val="1"/>
          <c:order val="1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Sheet1!$A$4</c:f>
              <c:numCache>
                <c:formatCode>General</c:formatCode>
                <c:ptCount val="1"/>
                <c:pt idx="0">
                  <c:v>19.5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CB1-484C-BF56-85486B2FCDAD}"/>
            </c:ext>
          </c:extLst>
        </c:ser>
        <c:ser>
          <c:idx val="2"/>
          <c:order val="2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24.5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CB1-484C-BF56-85486B2FCD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Sheet1!$A$5</c:f>
              <c:numCache>
                <c:formatCode>General</c:formatCode>
                <c:ptCount val="1"/>
                <c:pt idx="0">
                  <c:v>24.47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CB1-484C-BF56-85486B2FCDAD}"/>
            </c:ext>
          </c:extLst>
        </c:ser>
        <c:ser>
          <c:idx val="3"/>
          <c:order val="3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15.1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CB1-484C-BF56-85486B2FCD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Sheet1!$A$6</c:f>
              <c:numCache>
                <c:formatCode>General</c:formatCode>
                <c:ptCount val="1"/>
                <c:pt idx="0">
                  <c:v>15.13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CB1-484C-BF56-85486B2FCDAD}"/>
            </c:ext>
          </c:extLst>
        </c:ser>
        <c:ser>
          <c:idx val="4"/>
          <c:order val="4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Sheet1!$A$7</c:f>
              <c:numCache>
                <c:formatCode>General</c:formatCode>
                <c:ptCount val="1"/>
                <c:pt idx="0">
                  <c:v>24.1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BCB1-484C-BF56-85486B2FCDAD}"/>
            </c:ext>
          </c:extLst>
        </c:ser>
        <c:ser>
          <c:idx val="5"/>
          <c:order val="5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3.1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CB1-484C-BF56-85486B2FCD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Sheet1!$A$8</c:f>
              <c:numCache>
                <c:formatCode>General</c:formatCode>
                <c:ptCount val="1"/>
                <c:pt idx="0">
                  <c:v>3.07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BCB1-484C-BF56-85486B2FCDAD}"/>
            </c:ext>
          </c:extLst>
        </c:ser>
        <c:ser>
          <c:idx val="6"/>
          <c:order val="6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0.9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CB1-484C-BF56-85486B2FCD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Sheet1!$A$9</c:f>
              <c:numCache>
                <c:formatCode>General</c:formatCode>
                <c:ptCount val="1"/>
                <c:pt idx="0">
                  <c:v>0.87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BCB1-484C-BF56-85486B2FCDAD}"/>
            </c:ext>
          </c:extLst>
        </c:ser>
        <c:ser>
          <c:idx val="7"/>
          <c:order val="7"/>
          <c:tx>
            <c:v>NKD Group</c:v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Sheet1!$A$10</c:f>
              <c:numCache>
                <c:formatCode>General</c:formatCode>
                <c:ptCount val="1"/>
                <c:pt idx="0">
                  <c:v>-0.7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BCB1-484C-BF56-85486B2FCDAD}"/>
            </c:ext>
          </c:extLst>
        </c:ser>
        <c:ser>
          <c:idx val="8"/>
          <c:order val="8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3.5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CB1-484C-BF56-85486B2FCD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Sheet1!$A$11</c:f>
              <c:numCache>
                <c:formatCode>General</c:formatCode>
                <c:ptCount val="1"/>
                <c:pt idx="0">
                  <c:v>3.53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BCB1-484C-BF56-85486B2FCDAD}"/>
            </c:ext>
          </c:extLst>
        </c:ser>
        <c:ser>
          <c:idx val="9"/>
          <c:order val="9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2.3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CB1-484C-BF56-85486B2FCD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Sheet1!$A$12</c:f>
              <c:numCache>
                <c:formatCode>General</c:formatCode>
                <c:ptCount val="1"/>
                <c:pt idx="0">
                  <c:v>2.33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BCB1-484C-BF56-85486B2FCDA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1958656"/>
        <c:axId val="151960192"/>
      </c:barChart>
      <c:catAx>
        <c:axId val="1519586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1960192"/>
        <c:crosses val="autoZero"/>
        <c:auto val="1"/>
        <c:lblAlgn val="ctr"/>
        <c:lblOffset val="100"/>
        <c:noMultiLvlLbl val="0"/>
      </c:catAx>
      <c:valAx>
        <c:axId val="151960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/>
                  <a:t>Weight Change (lbs.)</a:t>
                </a:r>
              </a:p>
            </c:rich>
          </c:tx>
          <c:layout>
            <c:manualLayout>
              <c:xMode val="edge"/>
              <c:yMode val="edge"/>
              <c:x val="3.0752450586533826E-2"/>
              <c:y val="0.2240224146841182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958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8"/>
        <c:delete val="1"/>
      </c:legendEntry>
      <c:legendEntry>
        <c:idx val="9"/>
        <c:delete val="1"/>
      </c:legendEntry>
      <c:layout>
        <c:manualLayout>
          <c:xMode val="edge"/>
          <c:yMode val="edge"/>
          <c:x val="0.59555008748906391"/>
          <c:y val="0.24131889763779524"/>
          <c:w val="0.35334405074365705"/>
          <c:h val="0.124421843102945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2857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200" b="1" dirty="0"/>
              <a:t>Limb Volume Decrease from Baseline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KD Group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Sheet1!$A$26</c:f>
              <c:numCache>
                <c:formatCode>General</c:formatCode>
                <c:ptCount val="1"/>
                <c:pt idx="0">
                  <c:v>1166.5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344-4B4C-A252-C8D12A412CC5}"/>
            </c:ext>
          </c:extLst>
        </c:ser>
        <c:ser>
          <c:idx val="1"/>
          <c:order val="1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9.5117845117845424E-3"/>
                  <c:y val="2.54297438172338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344-4B4C-A252-C8D12A412C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Sheet1!$A$27</c:f>
              <c:numCache>
                <c:formatCode>General</c:formatCode>
                <c:ptCount val="1"/>
                <c:pt idx="0">
                  <c:v>1550.8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344-4B4C-A252-C8D12A412CC5}"/>
            </c:ext>
          </c:extLst>
        </c:ser>
        <c:ser>
          <c:idx val="2"/>
          <c:order val="2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5252525252525252E-2"/>
                  <c:y val="2.347417840375608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1478.8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344-4B4C-A252-C8D12A412C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Sheet1!$A$28</c:f>
              <c:numCache>
                <c:formatCode>General</c:formatCode>
                <c:ptCount val="1"/>
                <c:pt idx="0">
                  <c:v>1478.83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344-4B4C-A252-C8D12A412CC5}"/>
            </c:ext>
          </c:extLst>
        </c:ser>
        <c:ser>
          <c:idx val="3"/>
          <c:order val="3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467.3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344-4B4C-A252-C8D12A412C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Sheet1!$A$29</c:f>
              <c:numCache>
                <c:formatCode>General</c:formatCode>
                <c:ptCount val="1"/>
                <c:pt idx="0">
                  <c:v>467.35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344-4B4C-A252-C8D12A412CC5}"/>
            </c:ext>
          </c:extLst>
        </c:ser>
        <c:ser>
          <c:idx val="4"/>
          <c:order val="4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1156.8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344-4B4C-A252-C8D12A412C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Sheet1!$A$30</c:f>
              <c:numCache>
                <c:formatCode>General</c:formatCode>
                <c:ptCount val="1"/>
                <c:pt idx="0">
                  <c:v>1156.83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344-4B4C-A252-C8D12A412CC5}"/>
            </c:ext>
          </c:extLst>
        </c:ser>
        <c:ser>
          <c:idx val="5"/>
          <c:order val="5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183.2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344-4B4C-A252-C8D12A412C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Sheet1!$A$31</c:f>
              <c:numCache>
                <c:formatCode>General</c:formatCode>
                <c:ptCount val="1"/>
                <c:pt idx="0">
                  <c:v>183.17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B344-4B4C-A252-C8D12A412CC5}"/>
            </c:ext>
          </c:extLst>
        </c:ser>
        <c:ser>
          <c:idx val="6"/>
          <c:order val="6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Sheet1!$A$32</c:f>
              <c:numCache>
                <c:formatCode>General</c:formatCode>
                <c:ptCount val="1"/>
                <c:pt idx="0">
                  <c:v>1018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B344-4B4C-A252-C8D12A412CC5}"/>
            </c:ext>
          </c:extLst>
        </c:ser>
        <c:ser>
          <c:idx val="7"/>
          <c:order val="7"/>
          <c:tx>
            <c:v>NKD Group</c:v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-89.8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344-4B4C-A252-C8D12A412C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Sheet1!$A$33</c:f>
              <c:numCache>
                <c:formatCode>General</c:formatCode>
                <c:ptCount val="1"/>
                <c:pt idx="0">
                  <c:v>-89.83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B344-4B4C-A252-C8D12A412CC5}"/>
            </c:ext>
          </c:extLst>
        </c:ser>
        <c:ser>
          <c:idx val="8"/>
          <c:order val="8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Sheet1!$A$34</c:f>
              <c:numCache>
                <c:formatCode>General</c:formatCode>
                <c:ptCount val="1"/>
                <c:pt idx="0">
                  <c:v>-57.5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B344-4B4C-A252-C8D12A412CC5}"/>
            </c:ext>
          </c:extLst>
        </c:ser>
        <c:ser>
          <c:idx val="9"/>
          <c:order val="9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114.8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344-4B4C-A252-C8D12A412C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Sheet1!$A$35</c:f>
              <c:numCache>
                <c:formatCode>General</c:formatCode>
                <c:ptCount val="1"/>
                <c:pt idx="0">
                  <c:v>114.83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B344-4B4C-A252-C8D12A412CC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2548096"/>
        <c:axId val="152549632"/>
      </c:barChart>
      <c:catAx>
        <c:axId val="1525480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2549632"/>
        <c:crosses val="autoZero"/>
        <c:auto val="1"/>
        <c:lblAlgn val="ctr"/>
        <c:lblOffset val="100"/>
        <c:noMultiLvlLbl val="0"/>
      </c:catAx>
      <c:valAx>
        <c:axId val="15254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/>
                  <a:t>Limb Volume Change (ml)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548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8"/>
        <c:delete val="1"/>
      </c:legendEntry>
      <c:legendEntry>
        <c:idx val="9"/>
        <c:delete val="1"/>
      </c:legendEntry>
      <c:layout>
        <c:manualLayout>
          <c:xMode val="edge"/>
          <c:yMode val="edge"/>
          <c:x val="0.52610564304461938"/>
          <c:y val="0.22280037911927672"/>
          <c:w val="0.40889960629921263"/>
          <c:h val="7.8125546806649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2857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0.4625</cdr:x>
      <cdr:y>0.8559</cdr:y>
    </cdr:from>
    <cdr:to>
      <cdr:x>0.69388</cdr:x>
      <cdr:y>0.94965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453765" y="4395528"/>
          <a:ext cx="1727835" cy="4814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b="1" dirty="0"/>
            <a:t>Participants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0.42929</cdr:x>
      <cdr:y>0.90541</cdr:y>
    </cdr:from>
    <cdr:to>
      <cdr:x>0.64804</cdr:x>
      <cdr:y>0.9644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38500" y="5105400"/>
          <a:ext cx="1650206" cy="332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b="1" dirty="0"/>
            <a:t>Participants</a:t>
          </a:r>
        </a:p>
      </cdr:txBody>
    </cdr:sp>
  </cdr:relSizeAnchor>
  <cdr:relSizeAnchor xmlns:cdr="http://schemas.openxmlformats.org/drawingml/2006/chartDrawing">
    <cdr:from>
      <cdr:x>0.20202</cdr:x>
      <cdr:y>0.89189</cdr:y>
    </cdr:from>
    <cdr:to>
      <cdr:x>0.94949</cdr:x>
      <cdr:y>0.94595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24000" y="5029200"/>
          <a:ext cx="56388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400" b="1" dirty="0"/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4-24T02:54:34.60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4-24T02:55:29.64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4-24T02:55:30.26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4-24T02:55:30.70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27 27,'0'-5,"0"-1</inkml:trace>
  <inkml:trace contextRef="#ctx0" brushRef="#br0" timeOffset="508.96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4-24T02:54:53.39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11,'0'-4,"0"-2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4-24T02:54:54.58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  <inkml:trace contextRef="#ctx0" brushRef="#br0" timeOffset="262.75">0 1,'0'4,"5"2,1-1</inkml:trace>
  <inkml:trace contextRef="#ctx0" brushRef="#br0" timeOffset="447.95">27 26,'0'0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4-24T02:55:29.64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4-24T02:55:30.26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4-24T02:55:30.70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27 27,'0'-5,"0"-1</inkml:trace>
  <inkml:trace contextRef="#ctx0" brushRef="#br0" timeOffset="508.96">1 0,'0'0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4-24T02:54:34.60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4-24T02:54:53.39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11,'0'-4,"0"-2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4-24T02:54:54.58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  <inkml:trace contextRef="#ctx0" brushRef="#br0" timeOffset="262.75">0 1,'0'4,"5"2,1-1</inkml:trace>
  <inkml:trace contextRef="#ctx0" brushRef="#br0" timeOffset="447.95">27 26,'0'0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3C30A-9305-4FAC-B975-A9AA7DF3F47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0203E-3893-4BD1-9DA1-069F277C7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642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Metabolic Syndrome induced by high fructose diet resulted in 50% reduction in transport capacity of lymphatics in rats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0203E-3893-4BD1-9DA1-069F277C7C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89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Hyperglycemia results in changes in the barrier function and/or the volume of the glycocalyx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0203E-3893-4BD1-9DA1-069F277C7C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87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Etomoxir inhibits fatty acid oxidation.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0203E-3893-4BD1-9DA1-069F277C7C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95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study that compared low fat, MCT only, and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 parenteral nutrition in sequence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D5CBDB-DA80-42D9-A558-BF63BADE2B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016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Belgium research group, Began in May 2019, concludes in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0203E-3893-4BD1-9DA1-069F277C7C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22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University of Oslo, Norway, 6-week intervention followed by 6 weeks on standard Norwegian diet, Completed in January 2019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0203E-3893-4BD1-9DA1-069F277C7C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168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511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819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633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622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550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27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615354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90900" y="2130426"/>
            <a:ext cx="78867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8367857-CAF6-423A-9AC5-1C777E0D7FCA}"/>
              </a:ext>
            </a:extLst>
          </p:cNvPr>
          <p:cNvSpPr txBox="1"/>
          <p:nvPr/>
        </p:nvSpPr>
        <p:spPr>
          <a:xfrm flipH="1">
            <a:off x="7035794" y="5142916"/>
            <a:ext cx="4371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A Weight Management Program for Individuals with Lymphedema</a:t>
            </a:r>
          </a:p>
        </p:txBody>
      </p:sp>
      <p:pic>
        <p:nvPicPr>
          <p:cNvPr id="13" name="Picture 12" descr="A close up of some water&#10;&#10;Description automatically generated">
            <a:extLst>
              <a:ext uri="{FF2B5EF4-FFF2-40B4-BE49-F238E27FC236}">
                <a16:creationId xmlns="" xmlns:a16="http://schemas.microsoft.com/office/drawing/2014/main" id="{B74753C6-33E7-4C0B-9322-359C18D77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686" y="4433710"/>
            <a:ext cx="4486192" cy="84691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585247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CB8C952-8388-4DCC-AA35-8CAB7979F280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1C8D2FE-B41C-4907-8D87-0997DD4F2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53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CB8C952-8388-4DCC-AA35-8CAB7979F280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1C8D2FE-B41C-4907-8D87-0997DD4F2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02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CB8C952-8388-4DCC-AA35-8CAB7979F280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1C8D2FE-B41C-4907-8D87-0997DD4F2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16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249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CB8C952-8388-4DCC-AA35-8CAB7979F280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1C8D2FE-B41C-4907-8D87-0997DD4F2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94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CB8C952-8388-4DCC-AA35-8CAB7979F280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1C8D2FE-B41C-4907-8D87-0997DD4F2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753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CB8C952-8388-4DCC-AA35-8CAB7979F280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1C8D2FE-B41C-4907-8D87-0997DD4F2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40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CB8C952-8388-4DCC-AA35-8CAB7979F280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1C8D2FE-B41C-4907-8D87-0997DD4F2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537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CB8C952-8388-4DCC-AA35-8CAB7979F280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1C8D2FE-B41C-4907-8D87-0997DD4F2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10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CB8C952-8388-4DCC-AA35-8CAB7979F280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1C8D2FE-B41C-4907-8D87-0997DD4F2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706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CB8C952-8388-4DCC-AA35-8CAB7979F280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1C8D2FE-B41C-4907-8D87-0997DD4F2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6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8367857-CAF6-423A-9AC5-1C777E0D7FCA}"/>
              </a:ext>
            </a:extLst>
          </p:cNvPr>
          <p:cNvSpPr txBox="1"/>
          <p:nvPr/>
        </p:nvSpPr>
        <p:spPr>
          <a:xfrm flipH="1">
            <a:off x="7035794" y="5142916"/>
            <a:ext cx="4371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A Weight Management Program for Individuals with Lymphedema</a:t>
            </a:r>
          </a:p>
        </p:txBody>
      </p:sp>
      <p:pic>
        <p:nvPicPr>
          <p:cNvPr id="13" name="Picture 12" descr="A close up of some water&#10;&#10;Description automatically generated">
            <a:extLst>
              <a:ext uri="{FF2B5EF4-FFF2-40B4-BE49-F238E27FC236}">
                <a16:creationId xmlns="" xmlns:a16="http://schemas.microsoft.com/office/drawing/2014/main" id="{B74753C6-33E7-4C0B-9322-359C18D77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686" y="4433710"/>
            <a:ext cx="4486192" cy="84691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1869701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8367857-CAF6-423A-9AC5-1C777E0D7FCA}"/>
              </a:ext>
            </a:extLst>
          </p:cNvPr>
          <p:cNvSpPr txBox="1"/>
          <p:nvPr/>
        </p:nvSpPr>
        <p:spPr>
          <a:xfrm flipH="1">
            <a:off x="7035794" y="5142916"/>
            <a:ext cx="4371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A Weight Management Program for Individuals with Lymphedema</a:t>
            </a:r>
          </a:p>
        </p:txBody>
      </p:sp>
      <p:pic>
        <p:nvPicPr>
          <p:cNvPr id="13" name="Picture 12" descr="A close up of some water&#10;&#10;Description automatically generated">
            <a:extLst>
              <a:ext uri="{FF2B5EF4-FFF2-40B4-BE49-F238E27FC236}">
                <a16:creationId xmlns="" xmlns:a16="http://schemas.microsoft.com/office/drawing/2014/main" id="{B74753C6-33E7-4C0B-9322-359C18D77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686" y="4433710"/>
            <a:ext cx="4486192" cy="84691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618601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78011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309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104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846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803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854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102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915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326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709" r:id="rId1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1016" y="274638"/>
            <a:ext cx="109913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1015" y="1600201"/>
            <a:ext cx="1099138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C4DEB6C-7B6C-4272-B3CA-9D441D27A826}"/>
              </a:ext>
            </a:extLst>
          </p:cNvPr>
          <p:cNvSpPr txBox="1"/>
          <p:nvPr/>
        </p:nvSpPr>
        <p:spPr>
          <a:xfrm rot="16200000">
            <a:off x="10920855" y="3051157"/>
            <a:ext cx="2199951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00" i="1" dirty="0">
                <a:solidFill>
                  <a:schemeClr val="tx1">
                    <a:alpha val="58000"/>
                  </a:schemeClr>
                </a:solidFill>
              </a:rPr>
              <a:t>Lymphatic Lifestyle Solutions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013236B-333E-4E69-BE87-FA15A24EA0D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4" y="3429000"/>
            <a:ext cx="1819368" cy="3429000"/>
          </a:xfrm>
          <a:prstGeom prst="rect">
            <a:avLst/>
          </a:prstGeom>
        </p:spPr>
      </p:pic>
      <p:pic>
        <p:nvPicPr>
          <p:cNvPr id="5" name="Picture 4" descr="A view of a mountain&#10;&#10;Description automatically generated">
            <a:extLst>
              <a:ext uri="{FF2B5EF4-FFF2-40B4-BE49-F238E27FC236}">
                <a16:creationId xmlns="" xmlns:a16="http://schemas.microsoft.com/office/drawing/2014/main" id="{CF6CE0C5-A3C0-4F57-8995-A951C72F7692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" y="0"/>
            <a:ext cx="1218560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D1E5EC8-67A4-4E11-8AA6-3D2B6253ECDC}"/>
              </a:ext>
            </a:extLst>
          </p:cNvPr>
          <p:cNvSpPr txBox="1"/>
          <p:nvPr/>
        </p:nvSpPr>
        <p:spPr>
          <a:xfrm rot="16200000">
            <a:off x="10920855" y="3051157"/>
            <a:ext cx="2199951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00" i="1" dirty="0">
                <a:solidFill>
                  <a:schemeClr val="tx1">
                    <a:alpha val="58000"/>
                  </a:schemeClr>
                </a:solidFill>
              </a:rPr>
              <a:t>Lymphatic Lifestyle Solutions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5B1838A-C282-48BA-8169-B4AF29BDD9A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4" y="3429000"/>
            <a:ext cx="1819368" cy="3429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C29C1F9-6C09-4EB4-A94F-30D03F1518BF}"/>
              </a:ext>
            </a:extLst>
          </p:cNvPr>
          <p:cNvSpPr txBox="1"/>
          <p:nvPr/>
        </p:nvSpPr>
        <p:spPr>
          <a:xfrm rot="16200000">
            <a:off x="10920855" y="3051157"/>
            <a:ext cx="2199951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00" i="1" dirty="0">
                <a:solidFill>
                  <a:schemeClr val="tx1">
                    <a:alpha val="58000"/>
                  </a:schemeClr>
                </a:solidFill>
              </a:rPr>
              <a:t>Lymphatic Lifestyle Solutions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C6BCB18-B284-4B87-8926-9F793FD0671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4" y="3429000"/>
            <a:ext cx="181936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33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 baseline="0">
          <a:solidFill>
            <a:schemeClr val="accent1">
              <a:lumMod val="75000"/>
            </a:schemeClr>
          </a:solidFill>
          <a:latin typeface="Myriad Pro Cond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baseline="0">
          <a:solidFill>
            <a:schemeClr val="tx1"/>
          </a:solidFill>
          <a:latin typeface="Minion Pro" panose="02040503050306020203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Minion Pro" panose="020405030503060202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nion Pro" panose="020405030503060202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Minion Pro" panose="020405030503060202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Minion Pro" panose="020405030503060202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customXml" Target="../ink/ink4.xml"/><Relationship Id="rId1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13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customXml" Target="../ink/ink12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5.xml"/><Relationship Id="rId6" Type="http://schemas.openxmlformats.org/officeDocument/2006/relationships/customXml" Target="../ink/ink9.xml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customXml" Target="../ink/ink11.xml"/><Relationship Id="rId4" Type="http://schemas.openxmlformats.org/officeDocument/2006/relationships/customXml" Target="../ink/ink8.xml"/><Relationship Id="rId9" Type="http://schemas.openxmlformats.org/officeDocument/2006/relationships/image" Target="../media/image16.png"/><Relationship Id="rId1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linicaltrials.gov/ct2/show/NCT03991897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lymphaticnetwork.org/" TargetMode="External"/><Relationship Id="rId2" Type="http://schemas.openxmlformats.org/officeDocument/2006/relationships/hyperlink" Target="https://www.leslynkeith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ipedema-simplified.org/keto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leslynkeithot@gmail.com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leslynkeith.co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AF5D14-DC88-4B09-860D-6044F2CDE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5148" y="544452"/>
            <a:ext cx="8268071" cy="4157220"/>
          </a:xfrm>
        </p:spPr>
        <p:txBody>
          <a:bodyPr>
            <a:normAutofit fontScale="90000"/>
          </a:bodyPr>
          <a:lstStyle/>
          <a:p>
            <a:pPr lvl="0" algn="ctr">
              <a:spcBef>
                <a:spcPct val="20000"/>
              </a:spcBef>
            </a:pPr>
            <a:r>
              <a:rPr lang="en-US" sz="4800" b="0" cap="none" dirty="0">
                <a:solidFill>
                  <a:schemeClr val="bg1"/>
                </a:solidFill>
                <a:latin typeface="Palatino Linotype" panose="02040502050505030304" pitchFamily="18" charset="0"/>
                <a:ea typeface="+mn-ea"/>
                <a:cs typeface="+mn-cs"/>
              </a:rPr>
              <a:t>Ketogenic Way of Eating for Health and Weight Management:</a:t>
            </a:r>
            <a:br>
              <a:rPr lang="en-US" sz="4800" b="0" cap="none" dirty="0">
                <a:solidFill>
                  <a:schemeClr val="bg1"/>
                </a:solidFill>
                <a:latin typeface="Palatino Linotype" panose="02040502050505030304" pitchFamily="18" charset="0"/>
                <a:ea typeface="+mn-ea"/>
                <a:cs typeface="+mn-cs"/>
              </a:rPr>
            </a:br>
            <a:r>
              <a:rPr lang="en-US" sz="4800" b="0" cap="none" dirty="0">
                <a:solidFill>
                  <a:schemeClr val="bg1"/>
                </a:solidFill>
                <a:latin typeface="Palatino Linotype" panose="02040502050505030304" pitchFamily="18" charset="0"/>
                <a:ea typeface="+mn-ea"/>
                <a:cs typeface="+mn-cs"/>
              </a:rPr>
              <a:t>Implications for Lymphatic and Fat Disorders</a:t>
            </a:r>
            <a:r>
              <a:rPr lang="en-US" sz="4800" b="0" cap="none" dirty="0">
                <a:latin typeface="Palatino Linotype" panose="02040502050505030304" pitchFamily="18" charset="0"/>
                <a:ea typeface="+mn-ea"/>
                <a:cs typeface="+mn-cs"/>
              </a:rPr>
              <a:t/>
            </a:r>
            <a:br>
              <a:rPr lang="en-US" sz="4800" b="0" cap="none" dirty="0">
                <a:latin typeface="Palatino Linotype" panose="02040502050505030304" pitchFamily="18" charset="0"/>
                <a:ea typeface="+mn-ea"/>
                <a:cs typeface="+mn-cs"/>
              </a:rPr>
            </a:br>
            <a:r>
              <a:rPr lang="en-US" sz="4800" b="0" cap="none" dirty="0">
                <a:latin typeface="Minion Pro" panose="02040503050306020203" pitchFamily="18" charset="0"/>
                <a:ea typeface="+mn-ea"/>
                <a:cs typeface="+mn-cs"/>
              </a:rPr>
              <a:t/>
            </a:r>
            <a:br>
              <a:rPr lang="en-US" sz="4800" b="0" cap="none" dirty="0">
                <a:latin typeface="Minion Pro" panose="02040503050306020203" pitchFamily="18" charset="0"/>
                <a:ea typeface="+mn-ea"/>
                <a:cs typeface="+mn-cs"/>
              </a:rPr>
            </a:br>
            <a:endParaRPr lang="en-US" sz="2800" dirty="0">
              <a:latin typeface="Arial Narrow" panose="020B0606020202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D58DDC4-B991-4CB1-AEED-84730D50F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7010" y="5269364"/>
            <a:ext cx="5661573" cy="1122561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Palatino Linotype" panose="02040502050505030304" pitchFamily="18" charset="0"/>
              </a:rPr>
              <a:t>Leslyn Keith, OTD, CLT-LANA</a:t>
            </a:r>
          </a:p>
        </p:txBody>
      </p:sp>
    </p:spTree>
    <p:extLst>
      <p:ext uri="{BB962C8B-B14F-4D97-AF65-F5344CB8AC3E}">
        <p14:creationId xmlns:p14="http://schemas.microsoft.com/office/powerpoint/2010/main" val="3854414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Connector 9">
            <a:extLst>
              <a:ext uri="{FF2B5EF4-FFF2-40B4-BE49-F238E27FC236}">
                <a16:creationId xmlns="" xmlns:a16="http://schemas.microsoft.com/office/drawing/2014/main" id="{363BEC02-018B-45B0-A2A8-86A71DFBC77A}"/>
              </a:ext>
            </a:extLst>
          </p:cNvPr>
          <p:cNvSpPr/>
          <p:nvPr/>
        </p:nvSpPr>
        <p:spPr>
          <a:xfrm rot="20595423">
            <a:off x="9034890" y="2300195"/>
            <a:ext cx="2190844" cy="134824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4D9DDB-A788-408D-9EAE-CBC27C128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180" y="45739"/>
            <a:ext cx="10139313" cy="1293028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Palatino Linotype" panose="02040502050505030304" pitchFamily="18" charset="0"/>
              </a:rPr>
              <a:t>WISER Randomized Clinical Trial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DF0E19-B4B0-47A8-BCC2-5DA013BB39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correlation between weight loss and limb volume reduction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5F91861-F24F-419F-AA65-00EA319D9C02}"/>
              </a:ext>
            </a:extLst>
          </p:cNvPr>
          <p:cNvSpPr txBox="1"/>
          <p:nvPr/>
        </p:nvSpPr>
        <p:spPr>
          <a:xfrm>
            <a:off x="2421731" y="2320189"/>
            <a:ext cx="2700337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 Group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Compression Sleeve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3347CD1-B73F-484A-9265-323E816C6CBB}"/>
              </a:ext>
            </a:extLst>
          </p:cNvPr>
          <p:cNvSpPr txBox="1"/>
          <p:nvPr/>
        </p:nvSpPr>
        <p:spPr>
          <a:xfrm>
            <a:off x="2324099" y="3455675"/>
            <a:ext cx="2895600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Group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Compression Sleeve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8F9F1F2-2539-4D7A-B073-6EA4003794E2}"/>
              </a:ext>
            </a:extLst>
          </p:cNvPr>
          <p:cNvSpPr txBox="1"/>
          <p:nvPr/>
        </p:nvSpPr>
        <p:spPr>
          <a:xfrm>
            <a:off x="6262637" y="2320211"/>
            <a:ext cx="2700338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Weight Loss Group Compression Sleeve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32A961B-D04D-42CB-BE6A-5A86E02C2CC5}"/>
              </a:ext>
            </a:extLst>
          </p:cNvPr>
          <p:cNvSpPr txBox="1"/>
          <p:nvPr/>
        </p:nvSpPr>
        <p:spPr>
          <a:xfrm>
            <a:off x="5501627" y="3448050"/>
            <a:ext cx="4105275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Weight Loss &amp; Exercise Group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Compression Sleeve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EAA82A2-9BE6-4778-9308-E2F16E3932E8}"/>
              </a:ext>
            </a:extLst>
          </p:cNvPr>
          <p:cNvSpPr txBox="1"/>
          <p:nvPr/>
        </p:nvSpPr>
        <p:spPr>
          <a:xfrm>
            <a:off x="5819775" y="5383033"/>
            <a:ext cx="60483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 of Home-Based Exercise and Weight Loss Programs on Breast Cancer–Related Lymphedema Outcomes Among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Overweight Breast Cancer Survivors:  The WISER Survivor Randomized Clinical Trial.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Schmitz et al. (2019), JAMA Oncology, E1-E9.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80DAE11-3D1F-4E4D-B3F9-9CB50C77C8DD}"/>
              </a:ext>
            </a:extLst>
          </p:cNvPr>
          <p:cNvSpPr txBox="1"/>
          <p:nvPr/>
        </p:nvSpPr>
        <p:spPr>
          <a:xfrm rot="20778269">
            <a:off x="9478754" y="2423902"/>
            <a:ext cx="1469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Nutrisystem + Fruits and Vegetables</a:t>
            </a:r>
          </a:p>
        </p:txBody>
      </p:sp>
    </p:spTree>
    <p:extLst>
      <p:ext uri="{BB962C8B-B14F-4D97-AF65-F5344CB8AC3E}">
        <p14:creationId xmlns:p14="http://schemas.microsoft.com/office/powerpoint/2010/main" val="41859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E3B7290-296D-44CF-A5CA-AB7C3E856FE4}"/>
              </a:ext>
            </a:extLst>
          </p:cNvPr>
          <p:cNvSpPr txBox="1"/>
          <p:nvPr/>
        </p:nvSpPr>
        <p:spPr>
          <a:xfrm>
            <a:off x="2420469" y="246561"/>
            <a:ext cx="789245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Palatino Linotype" panose="02040502050505030304" pitchFamily="18" charset="0"/>
                <a:ea typeface="+mj-ea"/>
                <a:cs typeface="+mj-cs"/>
              </a:rPr>
              <a:t>Carbohydrates are Inflammatory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76FBF1E-E177-4441-8680-4534A0D74B7B}"/>
              </a:ext>
            </a:extLst>
          </p:cNvPr>
          <p:cNvSpPr txBox="1"/>
          <p:nvPr/>
        </p:nvSpPr>
        <p:spPr>
          <a:xfrm>
            <a:off x="5891753" y="3355942"/>
            <a:ext cx="451543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403FF9B-C3DD-4681-8588-B7FD0B3DB4D1}"/>
              </a:ext>
            </a:extLst>
          </p:cNvPr>
          <p:cNvSpPr txBox="1"/>
          <p:nvPr/>
        </p:nvSpPr>
        <p:spPr>
          <a:xfrm>
            <a:off x="6366695" y="5495827"/>
            <a:ext cx="5630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Short-term hyperglycemia increases endothelial glycocalyx permeability and acutely decreases lineal density of capillaries with flowing red blood cells,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Zuurbier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CJ et al. (2005),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 Appl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Physiol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99, 1471–1476.</a:t>
            </a:r>
          </a:p>
        </p:txBody>
      </p:sp>
      <p:pic>
        <p:nvPicPr>
          <p:cNvPr id="1026" name="Picture 2" descr="Image result for glycocalyx">
            <a:extLst>
              <a:ext uri="{FF2B5EF4-FFF2-40B4-BE49-F238E27FC236}">
                <a16:creationId xmlns="" xmlns:a16="http://schemas.microsoft.com/office/drawing/2014/main" id="{8699E51C-8805-4EF2-B9B2-B26D55022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06" y="1310092"/>
            <a:ext cx="4760535" cy="409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446522E-18D0-445E-9F2F-CEA0A45956CF}"/>
              </a:ext>
            </a:extLst>
          </p:cNvPr>
          <p:cNvSpPr txBox="1"/>
          <p:nvPr/>
        </p:nvSpPr>
        <p:spPr>
          <a:xfrm rot="20983326">
            <a:off x="3280299" y="1867781"/>
            <a:ext cx="56314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Hyperglycemia increases glycocalyx permeability</a:t>
            </a:r>
          </a:p>
        </p:txBody>
      </p:sp>
    </p:spTree>
    <p:extLst>
      <p:ext uri="{BB962C8B-B14F-4D97-AF65-F5344CB8AC3E}">
        <p14:creationId xmlns:p14="http://schemas.microsoft.com/office/powerpoint/2010/main" val="369103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E3B7290-296D-44CF-A5CA-AB7C3E856FE4}"/>
              </a:ext>
            </a:extLst>
          </p:cNvPr>
          <p:cNvSpPr txBox="1"/>
          <p:nvPr/>
        </p:nvSpPr>
        <p:spPr>
          <a:xfrm>
            <a:off x="2420471" y="585926"/>
            <a:ext cx="7309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Palatino Linotype" panose="02040502050505030304" pitchFamily="18" charset="0"/>
              </a:rPr>
              <a:t>Lymphatic System Runs on Fat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D3C3C7C-7224-41EB-BEDC-6FF0C04DF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854" y="2188231"/>
            <a:ext cx="9103121" cy="27739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A86A242-D922-498E-8F37-94145866BCD8}"/>
              </a:ext>
            </a:extLst>
          </p:cNvPr>
          <p:cNvSpPr txBox="1"/>
          <p:nvPr/>
        </p:nvSpPr>
        <p:spPr>
          <a:xfrm>
            <a:off x="6306532" y="5637229"/>
            <a:ext cx="5392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role of fatty acid β-oxidation in lymphangiogenesis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Wong, BW, et al. (2017),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542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(7639), 49-54.</a:t>
            </a:r>
          </a:p>
        </p:txBody>
      </p:sp>
    </p:spTree>
    <p:extLst>
      <p:ext uri="{BB962C8B-B14F-4D97-AF65-F5344CB8AC3E}">
        <p14:creationId xmlns:p14="http://schemas.microsoft.com/office/powerpoint/2010/main" val="3188415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734EFF-2358-4268-9084-29D74EBBB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4018" y="764373"/>
            <a:ext cx="10252182" cy="1293028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4219" dirty="0">
                <a:latin typeface="Palatino Linotype" panose="02040502050505030304" pitchFamily="18" charset="0"/>
              </a:rPr>
              <a:t>Lymphatic System Runs on Fat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F94979B-55FC-440C-8D12-D4DF018EC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11705" y="2243533"/>
            <a:ext cx="9677269" cy="19419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1687" dirty="0"/>
          </a:p>
          <a:p>
            <a:pPr marL="0" indent="0" algn="ctr"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MCTs found in lymph!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marL="0" indent="0">
              <a:buNone/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1687" dirty="0"/>
          </a:p>
        </p:txBody>
      </p:sp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1745AF0-4540-4C63-BC60-49EEBFF87F2C}"/>
                  </a:ext>
                </a:extLst>
              </p14:cNvPr>
              <p14:cNvContentPartPr/>
              <p14:nvPr/>
            </p14:nvContentPartPr>
            <p14:xfrm>
              <a:off x="4365398" y="3876121"/>
              <a:ext cx="253" cy="253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31745AF0-4540-4C63-BC60-49EEBFF87F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52748" y="3800221"/>
                <a:ext cx="25300" cy="15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B5D4B2E-2631-4DD5-B019-17D4274B01E2}"/>
                  </a:ext>
                </a:extLst>
              </p14:cNvPr>
              <p14:cNvContentPartPr/>
              <p14:nvPr/>
            </p14:nvContentPartPr>
            <p14:xfrm>
              <a:off x="3667026" y="3424800"/>
              <a:ext cx="253" cy="405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6B5D4B2E-2631-4DD5-B019-17D4274B01E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54376" y="3314345"/>
                <a:ext cx="25300" cy="2245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04C5BB2-2A58-4252-8B0F-348D2DE96F77}"/>
                  </a:ext>
                </a:extLst>
              </p14:cNvPr>
              <p14:cNvContentPartPr/>
              <p14:nvPr/>
            </p14:nvContentPartPr>
            <p14:xfrm>
              <a:off x="3797132" y="3978384"/>
              <a:ext cx="9619" cy="9366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704C5BB2-2A58-4252-8B0F-348D2DE96F7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79955" y="3870315"/>
                <a:ext cx="43629" cy="2251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3CBDCED-2070-4956-A32B-AB9CC61BD71E}"/>
                  </a:ext>
                </a:extLst>
              </p14:cNvPr>
              <p14:cNvContentPartPr/>
              <p14:nvPr/>
            </p14:nvContentPartPr>
            <p14:xfrm>
              <a:off x="4421482" y="1052512"/>
              <a:ext cx="253" cy="253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C3CBDCED-2070-4956-A32B-AB9CC61BD71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08832" y="976612"/>
                <a:ext cx="25300" cy="15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D556570-A6AE-4B68-9ED8-FF294E39ED24}"/>
                  </a:ext>
                </a:extLst>
              </p14:cNvPr>
              <p14:cNvContentPartPr/>
              <p14:nvPr/>
            </p14:nvContentPartPr>
            <p14:xfrm>
              <a:off x="4235688" y="847481"/>
              <a:ext cx="253" cy="253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6D556570-A6AE-4B68-9ED8-FF294E39ED2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23038" y="771581"/>
                <a:ext cx="25300" cy="15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B955817-43A5-43EF-9646-7D0D7EA2FBB4}"/>
                  </a:ext>
                </a:extLst>
              </p14:cNvPr>
              <p14:cNvContentPartPr/>
              <p14:nvPr/>
            </p14:nvContentPartPr>
            <p14:xfrm>
              <a:off x="4197972" y="838115"/>
              <a:ext cx="9872" cy="9619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1B955817-43A5-43EF-9646-7D0D7EA2FBB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79691" y="735054"/>
                <a:ext cx="46069" cy="215397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8308C63-BD5D-4CD3-A46C-D3F363A107C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4514" y="3471378"/>
            <a:ext cx="9391650" cy="13430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9B89B22-CB4C-4683-AAD1-8C21ED7694C2}"/>
              </a:ext>
            </a:extLst>
          </p:cNvPr>
          <p:cNvSpPr txBox="1"/>
          <p:nvPr/>
        </p:nvSpPr>
        <p:spPr>
          <a:xfrm>
            <a:off x="6596109" y="5299969"/>
            <a:ext cx="5326602" cy="611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168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Dietary Modification of Chyle Composition in Chylothorax.</a:t>
            </a:r>
            <a:r>
              <a:rPr lang="en-US" sz="168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Jensen et al. (1989), </a:t>
            </a:r>
            <a:r>
              <a:rPr lang="en-US" sz="168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Gastroenterology</a:t>
            </a:r>
            <a:r>
              <a:rPr lang="en-US" sz="168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97,761-5. 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4E2B2C2C-49A5-4E5A-AD8E-ECD0D8227F3E}"/>
              </a:ext>
            </a:extLst>
          </p:cNvPr>
          <p:cNvSpPr/>
          <p:nvPr/>
        </p:nvSpPr>
        <p:spPr>
          <a:xfrm>
            <a:off x="6768445" y="3714161"/>
            <a:ext cx="1900926" cy="13430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3000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734EFF-2358-4268-9084-29D74EBBB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839" y="191601"/>
            <a:ext cx="10657788" cy="860405"/>
          </a:xfrm>
        </p:spPr>
        <p:txBody>
          <a:bodyPr>
            <a:normAutofit/>
          </a:bodyPr>
          <a:lstStyle/>
          <a:p>
            <a:pPr algn="ctr"/>
            <a:r>
              <a:rPr lang="en-US" sz="4219" dirty="0">
                <a:latin typeface="Palatino Linotype" panose="02040502050505030304" pitchFamily="18" charset="0"/>
              </a:rPr>
              <a:t>Lymphatic System Runs on Fat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F94979B-55FC-440C-8D12-D4DF018EC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02439" y="5131042"/>
            <a:ext cx="8968587" cy="205435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Obesity, not a high fat diet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impairs lymphatic function and aggravates lymphedema. </a:t>
            </a:r>
            <a:r>
              <a:rPr lang="en-US" sz="1800" dirty="0">
                <a:cs typeface="Times New Roman" panose="02020603050405020304" pitchFamily="18" charset="0"/>
              </a:rPr>
              <a:t>(</a:t>
            </a:r>
            <a:r>
              <a:rPr lang="en-US" sz="1800" dirty="0" err="1">
                <a:cs typeface="Times New Roman" panose="02020603050405020304" pitchFamily="18" charset="0"/>
              </a:rPr>
              <a:t>Gousopoulos</a:t>
            </a:r>
            <a:r>
              <a:rPr lang="en-US" sz="1800" dirty="0">
                <a:cs typeface="Times New Roman" panose="02020603050405020304" pitchFamily="18" charset="0"/>
              </a:rPr>
              <a:t> et al 2017; García </a:t>
            </a:r>
            <a:r>
              <a:rPr lang="en-US" sz="1800" dirty="0" err="1">
                <a:cs typeface="Times New Roman" panose="02020603050405020304" pitchFamily="18" charset="0"/>
              </a:rPr>
              <a:t>Nores</a:t>
            </a:r>
            <a:r>
              <a:rPr lang="en-US" sz="1800" dirty="0">
                <a:cs typeface="Times New Roman" panose="02020603050405020304" pitchFamily="18" charset="0"/>
              </a:rPr>
              <a:t> et al 2016)</a:t>
            </a:r>
          </a:p>
          <a:p>
            <a:pPr marL="0" indent="0">
              <a:buNone/>
            </a:pPr>
            <a:endParaRPr lang="en-US" sz="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endParaRPr lang="en-US" sz="1800" dirty="0">
              <a:solidFill>
                <a:prstClr val="black"/>
              </a:solidFill>
            </a:endParaRPr>
          </a:p>
          <a:p>
            <a:endParaRPr lang="en-US" sz="1687" dirty="0"/>
          </a:p>
          <a:p>
            <a:endParaRPr lang="en-US" sz="1687" dirty="0"/>
          </a:p>
        </p:txBody>
      </p:sp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1745AF0-4540-4C63-BC60-49EEBFF87F2C}"/>
                  </a:ext>
                </a:extLst>
              </p14:cNvPr>
              <p14:cNvContentPartPr/>
              <p14:nvPr/>
            </p14:nvContentPartPr>
            <p14:xfrm>
              <a:off x="4365398" y="3876121"/>
              <a:ext cx="253" cy="253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31745AF0-4540-4C63-BC60-49EEBFF87F2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52748" y="3800221"/>
                <a:ext cx="25300" cy="15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B5D4B2E-2631-4DD5-B019-17D4274B01E2}"/>
                  </a:ext>
                </a:extLst>
              </p14:cNvPr>
              <p14:cNvContentPartPr/>
              <p14:nvPr/>
            </p14:nvContentPartPr>
            <p14:xfrm>
              <a:off x="3667026" y="3424800"/>
              <a:ext cx="253" cy="405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6B5D4B2E-2631-4DD5-B019-17D4274B01E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54376" y="3314345"/>
                <a:ext cx="25300" cy="2245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04C5BB2-2A58-4252-8B0F-348D2DE96F77}"/>
                  </a:ext>
                </a:extLst>
              </p14:cNvPr>
              <p14:cNvContentPartPr/>
              <p14:nvPr/>
            </p14:nvContentPartPr>
            <p14:xfrm>
              <a:off x="3797132" y="3978384"/>
              <a:ext cx="9619" cy="9366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704C5BB2-2A58-4252-8B0F-348D2DE96F7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79955" y="3870315"/>
                <a:ext cx="43629" cy="2251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3CBDCED-2070-4956-A32B-AB9CC61BD71E}"/>
                  </a:ext>
                </a:extLst>
              </p14:cNvPr>
              <p14:cNvContentPartPr/>
              <p14:nvPr/>
            </p14:nvContentPartPr>
            <p14:xfrm>
              <a:off x="4421482" y="1052512"/>
              <a:ext cx="253" cy="253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C3CBDCED-2070-4956-A32B-AB9CC61BD71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08832" y="976612"/>
                <a:ext cx="25300" cy="15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D556570-A6AE-4B68-9ED8-FF294E39ED24}"/>
                  </a:ext>
                </a:extLst>
              </p14:cNvPr>
              <p14:cNvContentPartPr/>
              <p14:nvPr/>
            </p14:nvContentPartPr>
            <p14:xfrm>
              <a:off x="4235688" y="847481"/>
              <a:ext cx="253" cy="253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6D556570-A6AE-4B68-9ED8-FF294E39ED2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223038" y="771581"/>
                <a:ext cx="25300" cy="15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1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B955817-43A5-43EF-9646-7D0D7EA2FBB4}"/>
                  </a:ext>
                </a:extLst>
              </p14:cNvPr>
              <p14:cNvContentPartPr/>
              <p14:nvPr/>
            </p14:nvContentPartPr>
            <p14:xfrm>
              <a:off x="4197972" y="838115"/>
              <a:ext cx="9872" cy="9619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1B955817-43A5-43EF-9646-7D0D7EA2FBB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79691" y="735054"/>
                <a:ext cx="46069" cy="215397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Image result for obese mice">
            <a:extLst>
              <a:ext uri="{FF2B5EF4-FFF2-40B4-BE49-F238E27FC236}">
                <a16:creationId xmlns="" xmlns:a16="http://schemas.microsoft.com/office/drawing/2014/main" id="{BFC2ECD2-DFDB-4B8B-8E68-01ED33A33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7" y="1146750"/>
            <a:ext cx="572452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98206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cross section of lymphedema limb showing fat">
            <a:extLst>
              <a:ext uri="{FF2B5EF4-FFF2-40B4-BE49-F238E27FC236}">
                <a16:creationId xmlns="" xmlns:a16="http://schemas.microsoft.com/office/drawing/2014/main" id="{B1C5DC99-65D0-44DE-A7F6-70F568103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37" y="2675106"/>
            <a:ext cx="6062725" cy="388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77D7B33-F11C-45FB-9CC7-B7C3DF5905AB}"/>
              </a:ext>
            </a:extLst>
          </p:cNvPr>
          <p:cNvSpPr txBox="1"/>
          <p:nvPr/>
        </p:nvSpPr>
        <p:spPr>
          <a:xfrm>
            <a:off x="2052220" y="301271"/>
            <a:ext cx="8087558" cy="1963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Acute inflammation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causes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fat break down </a:t>
            </a:r>
          </a:p>
          <a:p>
            <a:pPr lvl="0" algn="ctr">
              <a:spcBef>
                <a:spcPct val="20000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Chronic inflammation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in increased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fat storage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>
                <a:latin typeface="Minion Pro" panose="02040503050306020203" pitchFamily="18" charset="0"/>
              </a:rPr>
              <a:t>    </a:t>
            </a:r>
          </a:p>
          <a:p>
            <a:pPr lvl="0" algn="ctr">
              <a:spcBef>
                <a:spcPct val="20000"/>
              </a:spcBef>
            </a:pPr>
            <a:r>
              <a:rPr lang="en-US" sz="1600" dirty="0">
                <a:latin typeface="Minion Pro" panose="02040503050306020203" pitchFamily="18" charset="0"/>
              </a:rPr>
              <a:t>(Harvey, 2008; Harvey &amp; Gordon, 2012)</a:t>
            </a:r>
          </a:p>
        </p:txBody>
      </p:sp>
    </p:spTree>
    <p:extLst>
      <p:ext uri="{BB962C8B-B14F-4D97-AF65-F5344CB8AC3E}">
        <p14:creationId xmlns:p14="http://schemas.microsoft.com/office/powerpoint/2010/main" val="2882148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AF8893-3647-46E7-9216-CD5EB4EDB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745768" cy="3817069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Palatino Linotype" panose="02040502050505030304" pitchFamily="18" charset="0"/>
              </a:rPr>
              <a:t>KETOLYMPH Study</a:t>
            </a:r>
            <a:br>
              <a:rPr lang="en-US" sz="3600" dirty="0">
                <a:solidFill>
                  <a:schemeClr val="bg1"/>
                </a:solidFill>
                <a:latin typeface="Palatino Linotype" panose="02040502050505030304" pitchFamily="18" charset="0"/>
              </a:rPr>
            </a:br>
            <a:r>
              <a:rPr lang="en-US" sz="3600" dirty="0">
                <a:solidFill>
                  <a:schemeClr val="bg1"/>
                </a:solidFill>
                <a:latin typeface="Palatino Linotype" panose="02040502050505030304" pitchFamily="18" charset="0"/>
              </a:rPr>
              <a:t/>
            </a:r>
            <a:br>
              <a:rPr lang="en-US" sz="3600" dirty="0">
                <a:solidFill>
                  <a:schemeClr val="bg1"/>
                </a:solidFill>
                <a:latin typeface="Palatino Linotype" panose="02040502050505030304" pitchFamily="18" charset="0"/>
              </a:rPr>
            </a:br>
            <a:r>
              <a:rPr lang="en-US" sz="3600" dirty="0">
                <a:solidFill>
                  <a:schemeClr val="bg1"/>
                </a:solidFill>
                <a:latin typeface="Palatino Linotype" panose="02040502050505030304" pitchFamily="18" charset="0"/>
              </a:rPr>
              <a:t/>
            </a:r>
            <a:br>
              <a:rPr lang="en-US" sz="3600" dirty="0">
                <a:solidFill>
                  <a:schemeClr val="bg1"/>
                </a:solidFill>
                <a:latin typeface="Palatino Linotype" panose="02040502050505030304" pitchFamily="18" charset="0"/>
              </a:rPr>
            </a:br>
            <a:endParaRPr lang="en-US" sz="27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210FD2-5234-4EFA-BE51-9F36B4496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5768" y="-786"/>
            <a:ext cx="7417952" cy="3817856"/>
          </a:xfrm>
          <a:solidFill>
            <a:srgbClr val="009999"/>
          </a:solidFill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Randomized trial 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participants with lymphedema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 weeks (24 strict keto, 24 modified Atkins)</a:t>
            </a:r>
          </a:p>
          <a:p>
            <a:pPr marL="0" indent="0"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https://clinicaltrials.gov/ct2/show/NCT03991897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Image result for Universitaire Ziekenhuizen Leuven  belgium">
            <a:extLst>
              <a:ext uri="{FF2B5EF4-FFF2-40B4-BE49-F238E27FC236}">
                <a16:creationId xmlns="" xmlns:a16="http://schemas.microsoft.com/office/drawing/2014/main" id="{A0408C0B-1D8D-4DFE-81DD-1784E5241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7070"/>
            <a:ext cx="12163720" cy="304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396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D273C49-445A-48CC-A0B5-D0C5222C28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20000"/>
          </a:blip>
          <a:srcRect l="25303" t="7857" r="22281" b="16429"/>
          <a:stretch/>
        </p:blipFill>
        <p:spPr>
          <a:xfrm>
            <a:off x="2632951" y="1"/>
            <a:ext cx="379448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262873A-0EF2-451A-A2EA-9D1D16D12591}"/>
              </a:ext>
            </a:extLst>
          </p:cNvPr>
          <p:cNvSpPr txBox="1"/>
          <p:nvPr/>
        </p:nvSpPr>
        <p:spPr>
          <a:xfrm>
            <a:off x="6427432" y="0"/>
            <a:ext cx="4841182" cy="68326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Kelly Bell</a:t>
            </a:r>
          </a:p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51-year-old male  </a:t>
            </a:r>
          </a:p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Military career  </a:t>
            </a:r>
          </a:p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Triathlete</a:t>
            </a:r>
          </a:p>
          <a:p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2005 - Treated for misdiagnosed reflux with injection of polymer which infiltrated thoracic duct</a:t>
            </a:r>
          </a:p>
          <a:p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Symptoms:</a:t>
            </a:r>
          </a:p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Weight gain</a:t>
            </a:r>
          </a:p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Swelling to legs, arms, trunk, R side of</a:t>
            </a:r>
          </a:p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face/neck </a:t>
            </a:r>
          </a:p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Difficulty breathing – CPAP, O</a:t>
            </a:r>
            <a:r>
              <a:rPr lang="en-US" sz="2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Severe pain</a:t>
            </a:r>
          </a:p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GI issues</a:t>
            </a:r>
          </a:p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Suicidal ideation</a:t>
            </a:r>
          </a:p>
          <a:p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Suggested treatment – </a:t>
            </a:r>
          </a:p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Low fat, low calorie diet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    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Exercise</a:t>
            </a:r>
          </a:p>
        </p:txBody>
      </p:sp>
    </p:spTree>
    <p:extLst>
      <p:ext uri="{BB962C8B-B14F-4D97-AF65-F5344CB8AC3E}">
        <p14:creationId xmlns:p14="http://schemas.microsoft.com/office/powerpoint/2010/main" val="358927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3.googleusercontent.com/NVxCby76geEfwTajm2K8nrae44pjW1vI-1HVn-AEe_u7xMdX1X4cODO87me2jnTQqdTSXVhoWoMBujaXVJjFBRBMSLq_0QlblSQIk0YBbv4k9m2aEWhauLBB7zMs8MPJFjjFd-la">
            <a:extLst>
              <a:ext uri="{FF2B5EF4-FFF2-40B4-BE49-F238E27FC236}">
                <a16:creationId xmlns="" xmlns:a16="http://schemas.microsoft.com/office/drawing/2014/main" id="{C7886B43-3085-4E92-AF78-7F189FE00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736" y="758870"/>
            <a:ext cx="8612527" cy="483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EAE276C4-B051-4072-A9C0-AE1C4DEB9A4D}"/>
              </a:ext>
            </a:extLst>
          </p:cNvPr>
          <p:cNvSpPr/>
          <p:nvPr/>
        </p:nvSpPr>
        <p:spPr>
          <a:xfrm>
            <a:off x="6096000" y="1748901"/>
            <a:ext cx="517864" cy="6658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7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6A33504-0647-41CC-BD14-2E7D2AC9A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52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334E1A0-41D5-468F-8110-CD80BE6ED13C}"/>
              </a:ext>
            </a:extLst>
          </p:cNvPr>
          <p:cNvSpPr txBox="1"/>
          <p:nvPr/>
        </p:nvSpPr>
        <p:spPr>
          <a:xfrm>
            <a:off x="7315200" y="1"/>
            <a:ext cx="4876800" cy="6863417"/>
          </a:xfrm>
          <a:prstGeom prst="rect">
            <a:avLst/>
          </a:prstGeom>
          <a:solidFill>
            <a:srgbClr val="B5E7E6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Began ketogenic way of eating January 2, 2017</a:t>
            </a:r>
          </a:p>
          <a:p>
            <a:pPr lvl="0" defTabSz="457200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/>
            <a:r>
              <a:rPr lang="en-US" sz="2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lvl="0" defTabSz="45720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Weight decrease </a:t>
            </a:r>
          </a:p>
          <a:p>
            <a:pPr lvl="0" defTabSz="45720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317 lbs. to 253 lbs.</a:t>
            </a:r>
          </a:p>
          <a:p>
            <a:pPr lvl="0" defTabSz="45720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Currently = 230 lbs.</a:t>
            </a:r>
          </a:p>
          <a:p>
            <a:pPr lvl="0" defTabSz="45720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 lbs. decrease</a:t>
            </a:r>
          </a:p>
          <a:p>
            <a:pPr lvl="0" defTabSz="457200"/>
            <a:endParaRPr lang="en-US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Breathing = d/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c’d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en-US" sz="24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CPAP</a:t>
            </a:r>
          </a:p>
          <a:p>
            <a:pPr lvl="0" defTabSz="457200"/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Increased energy and vitality</a:t>
            </a:r>
          </a:p>
          <a:p>
            <a:pPr lvl="0" defTabSz="457200"/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Improved cognition</a:t>
            </a:r>
          </a:p>
          <a:p>
            <a:pPr lvl="0" defTabSz="457200"/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Improved bowel function</a:t>
            </a:r>
          </a:p>
          <a:p>
            <a:pPr lvl="0" defTabSz="457200"/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Decreased pain</a:t>
            </a:r>
          </a:p>
          <a:p>
            <a:pPr lvl="0" defTabSz="457200"/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Decreased edema</a:t>
            </a:r>
          </a:p>
          <a:p>
            <a:pPr lvl="0" algn="ctr" defTabSz="457200"/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70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B073D68-72EE-43D2-8A67-58DEF16341C8}"/>
              </a:ext>
            </a:extLst>
          </p:cNvPr>
          <p:cNvSpPr txBox="1"/>
          <p:nvPr/>
        </p:nvSpPr>
        <p:spPr>
          <a:xfrm>
            <a:off x="2287571" y="351925"/>
            <a:ext cx="7616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Palatino Linotype" panose="02040502050505030304" pitchFamily="18" charset="0"/>
                <a:ea typeface="+mj-ea"/>
                <a:cs typeface="+mj-cs"/>
              </a:rPr>
              <a:t>Disclosures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9090F83-59CD-4DD8-92EB-9DA01EBB01FF}"/>
              </a:ext>
            </a:extLst>
          </p:cNvPr>
          <p:cNvSpPr txBox="1"/>
          <p:nvPr/>
        </p:nvSpPr>
        <p:spPr>
          <a:xfrm>
            <a:off x="5969346" y="2283595"/>
            <a:ext cx="36324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Book</a:t>
            </a:r>
          </a:p>
          <a:p>
            <a:pPr lvl="0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Ketogenic Solution for Lymphatic Disorders:  </a:t>
            </a:r>
          </a:p>
          <a:p>
            <a:pPr lvl="0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Lose Weight and Dramatically Reduce Lymphatic Swelling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8C8FCA3-6EFA-449A-ABFF-F28CF9E40B83}"/>
              </a:ext>
            </a:extLst>
          </p:cNvPr>
          <p:cNvSpPr txBox="1"/>
          <p:nvPr/>
        </p:nvSpPr>
        <p:spPr>
          <a:xfrm>
            <a:off x="1886932" y="1508862"/>
            <a:ext cx="3063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</a:p>
          <a:p>
            <a:pPr lvl="0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Lymphatic Lifestyle Solutions:  A Weight Management 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3478137-F4FC-4D18-B037-97BAEC958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150" y="3437757"/>
            <a:ext cx="1975275" cy="25361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20B4372-DC37-4F4B-B776-ECF8746F5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0850" y="2206258"/>
            <a:ext cx="1658256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24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0177315-B0AF-4CFA-9030-610F5F0B5C59}"/>
              </a:ext>
            </a:extLst>
          </p:cNvPr>
          <p:cNvSpPr txBox="1"/>
          <p:nvPr/>
        </p:nvSpPr>
        <p:spPr>
          <a:xfrm>
            <a:off x="0" y="17389"/>
            <a:ext cx="12192000" cy="684061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239DCB0-6D5F-4EF0-AB6D-99B31B1D1AD0}"/>
              </a:ext>
            </a:extLst>
          </p:cNvPr>
          <p:cNvSpPr txBox="1"/>
          <p:nvPr/>
        </p:nvSpPr>
        <p:spPr>
          <a:xfrm>
            <a:off x="3586579" y="328474"/>
            <a:ext cx="5557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Palatino Linotype" panose="02040502050505030304" pitchFamily="18" charset="0"/>
              </a:rPr>
              <a:t>Improved Lipid Profile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9CD8E915-E581-41EF-92AA-C5014AE2C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181805"/>
              </p:ext>
            </p:extLst>
          </p:nvPr>
        </p:nvGraphicFramePr>
        <p:xfrm>
          <a:off x="2036190" y="1517715"/>
          <a:ext cx="8578390" cy="44777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58000">
                  <a:extLst>
                    <a:ext uri="{9D8B030D-6E8A-4147-A177-3AD203B41FA5}">
                      <a16:colId xmlns="" xmlns:a16="http://schemas.microsoft.com/office/drawing/2014/main" val="2866405488"/>
                    </a:ext>
                  </a:extLst>
                </a:gridCol>
                <a:gridCol w="1727807">
                  <a:extLst>
                    <a:ext uri="{9D8B030D-6E8A-4147-A177-3AD203B41FA5}">
                      <a16:colId xmlns="" xmlns:a16="http://schemas.microsoft.com/office/drawing/2014/main" val="2925012224"/>
                    </a:ext>
                  </a:extLst>
                </a:gridCol>
                <a:gridCol w="1611477">
                  <a:extLst>
                    <a:ext uri="{9D8B030D-6E8A-4147-A177-3AD203B41FA5}">
                      <a16:colId xmlns="" xmlns:a16="http://schemas.microsoft.com/office/drawing/2014/main" val="619119455"/>
                    </a:ext>
                  </a:extLst>
                </a:gridCol>
                <a:gridCol w="1781106">
                  <a:extLst>
                    <a:ext uri="{9D8B030D-6E8A-4147-A177-3AD203B41FA5}">
                      <a16:colId xmlns="" xmlns:a16="http://schemas.microsoft.com/office/drawing/2014/main" val="45867042"/>
                    </a:ext>
                  </a:extLst>
                </a:gridCol>
              </a:tblGrid>
              <a:tr h="63967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3/15/2016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3/1/2017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5/29/2019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3336697130"/>
                  </a:ext>
                </a:extLst>
              </a:tr>
              <a:tr h="63967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Cholesterol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3774464636"/>
                  </a:ext>
                </a:extLst>
              </a:tr>
              <a:tr h="63967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Triglycerides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3581156086"/>
                  </a:ext>
                </a:extLst>
              </a:tr>
              <a:tr h="63967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HDL Cholesterol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1698474752"/>
                  </a:ext>
                </a:extLst>
              </a:tr>
              <a:tr h="63967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LDL Cholesterol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2262922383"/>
                  </a:ext>
                </a:extLst>
              </a:tr>
              <a:tr h="63967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HbA1c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2406346015"/>
                  </a:ext>
                </a:extLst>
              </a:tr>
              <a:tr h="63967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Tg</a:t>
                      </a:r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/HDL ratio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7.49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1010703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6959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D273C49-445A-48CC-A0B5-D0C5222C28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20000"/>
          </a:blip>
          <a:srcRect l="25303" t="7857" r="22281" b="16429"/>
          <a:stretch/>
        </p:blipFill>
        <p:spPr>
          <a:xfrm>
            <a:off x="2314820" y="58625"/>
            <a:ext cx="3688335" cy="6740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CA0F117-C05A-4CA5-ABA5-341D6617FB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99" r="16002" b="740"/>
          <a:stretch/>
        </p:blipFill>
        <p:spPr>
          <a:xfrm>
            <a:off x="7042844" y="-22089"/>
            <a:ext cx="3477038" cy="685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2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839379-10F3-4996-AD0D-E33F466CD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299" y="246063"/>
            <a:ext cx="7495709" cy="1143000"/>
          </a:xfrm>
        </p:spPr>
        <p:txBody>
          <a:bodyPr>
            <a:normAutofit fontScale="90000"/>
          </a:bodyPr>
          <a:lstStyle/>
          <a:p>
            <a:r>
              <a:rPr lang="en-US" sz="4200" dirty="0">
                <a:latin typeface="Palatino Linotype" panose="02040502050505030304" pitchFamily="18" charset="0"/>
              </a:rPr>
              <a:t>Can Keto Work for Lipedema?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5EE1896-9901-434E-B5CE-C3D6F975303B}"/>
              </a:ext>
            </a:extLst>
          </p:cNvPr>
          <p:cNvSpPr txBox="1"/>
          <p:nvPr/>
        </p:nvSpPr>
        <p:spPr>
          <a:xfrm>
            <a:off x="1589771" y="2382559"/>
            <a:ext cx="869194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Disproportionate deposition of fat to lower half of body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Hypersensitivity/pain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Easy bruising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Widely believed to be resistant to diet and exercise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B0F696E-F603-45D4-A651-7328F3EEF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320" y="4234684"/>
            <a:ext cx="6297359" cy="237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0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3.googleusercontent.com/L3-XLJ-Ys1QyrHsTIiDNWxJpVKTgHJv1KEYojnvnD083rDlUHAkrukXP5Ud3bJeAZPw6YF-M-TXDk4JuPw65ioiJLoEqcgAeo0ZBQFoPZhV8nXmHEkSeTQ3rjpT8kvTE5PUc08b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708"/>
            <a:ext cx="7481567" cy="703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56032" y="448605"/>
            <a:ext cx="484094" cy="2689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76659" y="469380"/>
            <a:ext cx="430306" cy="2689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443498" y="583075"/>
            <a:ext cx="376518" cy="2689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3068" y="5434254"/>
            <a:ext cx="5918689" cy="646331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181 </a:t>
            </a:r>
            <a:r>
              <a:rPr lang="en-US" b="1" i="1" dirty="0" err="1">
                <a:solidFill>
                  <a:schemeClr val="bg1"/>
                </a:solidFill>
              </a:rPr>
              <a:t>lbs</a:t>
            </a:r>
            <a:r>
              <a:rPr lang="en-US" b="1" i="1" dirty="0">
                <a:solidFill>
                  <a:schemeClr val="bg1"/>
                </a:solidFill>
              </a:rPr>
              <a:t> in less than 2 years “No surgery, no exercise, just  [ketogenic] food.”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5A7ED07-1183-40F8-8634-7CB1DD7ACB69}"/>
              </a:ext>
            </a:extLst>
          </p:cNvPr>
          <p:cNvSpPr txBox="1"/>
          <p:nvPr/>
        </p:nvSpPr>
        <p:spPr>
          <a:xfrm>
            <a:off x="7481565" y="1"/>
            <a:ext cx="4710435" cy="7232749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Ketogenic Solution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Lipedema</a:t>
            </a: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 loss on lower body</a:t>
            </a: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Decreased or resolved pain</a:t>
            </a: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Increased energy</a:t>
            </a: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Decreased brain fog</a:t>
            </a: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Edema reduction or resolution</a:t>
            </a: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Absence of hunger</a:t>
            </a: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11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norway">
            <a:extLst>
              <a:ext uri="{FF2B5EF4-FFF2-40B4-BE49-F238E27FC236}">
                <a16:creationId xmlns="" xmlns:a16="http://schemas.microsoft.com/office/drawing/2014/main" id="{45D64284-7966-4142-8B4E-293864940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AF8893-3647-46E7-9216-CD5EB4EDB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0279" y="319334"/>
            <a:ext cx="6111442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Palatino Linotype" panose="02040502050505030304" pitchFamily="18" charset="0"/>
              </a:rPr>
              <a:t>LIPODIET Study</a:t>
            </a:r>
            <a:endParaRPr lang="en-US" sz="2700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210FD2-5234-4EFA-BE51-9F36B4496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8238" y="1681179"/>
            <a:ext cx="7715524" cy="4525963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47BE715-EB61-4CB5-B1AA-B3B36B0557F6}"/>
              </a:ext>
            </a:extLst>
          </p:cNvPr>
          <p:cNvSpPr txBox="1"/>
          <p:nvPr/>
        </p:nvSpPr>
        <p:spPr>
          <a:xfrm>
            <a:off x="1365787" y="1611984"/>
            <a:ext cx="94604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Effect of a ketogenic diet on pain, body composition and quality of life for women with lipedema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5031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3ACA50-AD28-4C6B-BBB3-1B609A009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898" y="330463"/>
            <a:ext cx="8610600" cy="1295400"/>
          </a:xfrm>
        </p:spPr>
        <p:txBody>
          <a:bodyPr/>
          <a:lstStyle/>
          <a:p>
            <a:pPr algn="ctr"/>
            <a:r>
              <a:rPr lang="en-US" sz="4400" dirty="0" err="1">
                <a:latin typeface="Palatino Linotype" panose="02040502050505030304" pitchFamily="18" charset="0"/>
              </a:rPr>
              <a:t>LipoDiet</a:t>
            </a:r>
            <a:r>
              <a:rPr lang="en-US" sz="4400" dirty="0">
                <a:latin typeface="Palatino Linotype" panose="02040502050505030304" pitchFamily="18" charset="0"/>
              </a:rPr>
              <a:t> Study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C5BBA17-F59E-4C67-857E-58193986B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566" y="2306708"/>
            <a:ext cx="3976226" cy="576262"/>
          </a:xfrm>
        </p:spPr>
        <p:txBody>
          <a:bodyPr anchor="ctr"/>
          <a:lstStyle/>
          <a:p>
            <a:r>
              <a:rPr lang="en-US" sz="2800" b="1" dirty="0">
                <a:latin typeface="Palatino Linotype" panose="02040502050505030304" pitchFamily="18" charset="0"/>
              </a:rPr>
              <a:t>Participants/Methods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A8A464A-B6C4-4CE3-9B27-FADEC6A21D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044" y="2882970"/>
            <a:ext cx="4731798" cy="36596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women diagnosed with lipedema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Average age 47 years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Average weight 225 lbs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weeks ketogenic diet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weeks standard Norwegian fare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99571C9-BEFE-46B1-93CF-105BF1FF12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12527" y="1966285"/>
            <a:ext cx="5194583" cy="576262"/>
          </a:xfrm>
        </p:spPr>
        <p:txBody>
          <a:bodyPr anchor="ctr"/>
          <a:lstStyle/>
          <a:p>
            <a:r>
              <a:rPr lang="en-US" sz="2800" b="1" dirty="0">
                <a:latin typeface="Palatino Linotype" panose="02040502050505030304" pitchFamily="18" charset="0"/>
              </a:rPr>
              <a:t>Results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1422D99-6F16-42CA-8B65-39C165A15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66777" y="2594839"/>
            <a:ext cx="5942442" cy="444849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Weight loss at week 7 (9.5 lbs),	maintained at week 13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decrease in hip measurements at week 7, no decrease at week 13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triglycerides at week 7 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at week 13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pain at week 7, return of pain to prior levels at week 13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despite maintenance of weight loss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Arrow: Down 6">
            <a:extLst>
              <a:ext uri="{FF2B5EF4-FFF2-40B4-BE49-F238E27FC236}">
                <a16:creationId xmlns="" xmlns:a16="http://schemas.microsoft.com/office/drawing/2014/main" id="{3D3390ED-C961-485F-961C-6665CCBBD9C1}"/>
              </a:ext>
            </a:extLst>
          </p:cNvPr>
          <p:cNvSpPr/>
          <p:nvPr/>
        </p:nvSpPr>
        <p:spPr>
          <a:xfrm>
            <a:off x="6274190" y="4451978"/>
            <a:ext cx="366945" cy="3599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Up 7">
            <a:extLst>
              <a:ext uri="{FF2B5EF4-FFF2-40B4-BE49-F238E27FC236}">
                <a16:creationId xmlns="" xmlns:a16="http://schemas.microsoft.com/office/drawing/2014/main" id="{E63D83BE-AD64-4939-ACBE-1BA780F5C042}"/>
              </a:ext>
            </a:extLst>
          </p:cNvPr>
          <p:cNvSpPr/>
          <p:nvPr/>
        </p:nvSpPr>
        <p:spPr>
          <a:xfrm>
            <a:off x="6297191" y="4914975"/>
            <a:ext cx="366945" cy="35993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row: Down 8">
            <a:extLst>
              <a:ext uri="{FF2B5EF4-FFF2-40B4-BE49-F238E27FC236}">
                <a16:creationId xmlns="" xmlns:a16="http://schemas.microsoft.com/office/drawing/2014/main" id="{335A3EE8-4703-4934-A468-7F7C2E7A3FB8}"/>
              </a:ext>
            </a:extLst>
          </p:cNvPr>
          <p:cNvSpPr/>
          <p:nvPr/>
        </p:nvSpPr>
        <p:spPr>
          <a:xfrm>
            <a:off x="6269218" y="5481029"/>
            <a:ext cx="366945" cy="3599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1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262873A-0EF2-451A-A2EA-9D1D16D12591}"/>
              </a:ext>
            </a:extLst>
          </p:cNvPr>
          <p:cNvSpPr txBox="1"/>
          <p:nvPr/>
        </p:nvSpPr>
        <p:spPr>
          <a:xfrm>
            <a:off x="7209856" y="-31552"/>
            <a:ext cx="4982143" cy="71096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46-year-old female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Highest non-pregnant weight: 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265 lbs.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BMI: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41.5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Waist Measure:  35”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Hip Measure: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53”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Migraines 20 days/month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Unmanaged PCOS 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Hypercholesterolemia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Borderline hypertension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Lymphedema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Lipedema</a:t>
            </a:r>
          </a:p>
          <a:p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</a:p>
        </p:txBody>
      </p:sp>
      <p:pic>
        <p:nvPicPr>
          <p:cNvPr id="9" name="Picture 8" descr="A person standing in a parking lot&#10;&#10;Description automatically generated">
            <a:extLst>
              <a:ext uri="{FF2B5EF4-FFF2-40B4-BE49-F238E27FC236}">
                <a16:creationId xmlns="" xmlns:a16="http://schemas.microsoft.com/office/drawing/2014/main" id="{365EFC9D-015E-4F63-985D-0F311B112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68"/>
            <a:ext cx="5436394" cy="6858000"/>
          </a:xfrm>
          <a:prstGeom prst="rect">
            <a:avLst/>
          </a:prstGeom>
        </p:spPr>
      </p:pic>
      <p:pic>
        <p:nvPicPr>
          <p:cNvPr id="5" name="Picture 4" descr="A person posing for the camera&#10;&#10;Description automatically generated">
            <a:extLst>
              <a:ext uri="{FF2B5EF4-FFF2-40B4-BE49-F238E27FC236}">
                <a16:creationId xmlns="" xmlns:a16="http://schemas.microsoft.com/office/drawing/2014/main" id="{D52514E9-64C7-40CC-81B7-D34F66906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203" y="47133"/>
            <a:ext cx="3910651" cy="69522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F3892B-EF80-487D-93DA-CE715ADE16F8}"/>
              </a:ext>
            </a:extLst>
          </p:cNvPr>
          <p:cNvSpPr txBox="1"/>
          <p:nvPr/>
        </p:nvSpPr>
        <p:spPr>
          <a:xfrm>
            <a:off x="8542668" y="170510"/>
            <a:ext cx="2316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Mende Staggs</a:t>
            </a:r>
          </a:p>
        </p:txBody>
      </p:sp>
    </p:spTree>
    <p:extLst>
      <p:ext uri="{BB962C8B-B14F-4D97-AF65-F5344CB8AC3E}">
        <p14:creationId xmlns:p14="http://schemas.microsoft.com/office/powerpoint/2010/main" val="339908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30FB4B3-E514-461B-9982-866D395BF975}"/>
              </a:ext>
            </a:extLst>
          </p:cNvPr>
          <p:cNvSpPr txBox="1"/>
          <p:nvPr/>
        </p:nvSpPr>
        <p:spPr>
          <a:xfrm>
            <a:off x="3857625" y="38100"/>
            <a:ext cx="4476752" cy="6924973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 of Faith in Medical Community</a:t>
            </a:r>
          </a:p>
          <a:p>
            <a:pPr algn="ctr"/>
            <a:endParaRPr lang="en-US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Powerless to Make Change</a:t>
            </a:r>
          </a:p>
          <a:p>
            <a:pPr algn="ctr"/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Self-Blame for Failure of Multiple Diets</a:t>
            </a:r>
          </a:p>
          <a:p>
            <a:pPr algn="ctr"/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Hopelessness </a:t>
            </a:r>
          </a:p>
          <a:p>
            <a:pPr lvl="0" algn="ctr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Mixed Emotions with Lipedema Diagnosis</a:t>
            </a:r>
          </a:p>
          <a:p>
            <a:pPr lvl="0" algn="ctr"/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="" xmlns:a16="http://schemas.microsoft.com/office/drawing/2014/main" id="{F3636843-0EE8-4019-A7E4-92F4A49A3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8" name="Picture 7" descr="A picture containing indoor, person, man, kitchen&#10;&#10;Description automatically generated">
            <a:extLst>
              <a:ext uri="{FF2B5EF4-FFF2-40B4-BE49-F238E27FC236}">
                <a16:creationId xmlns="" xmlns:a16="http://schemas.microsoft.com/office/drawing/2014/main" id="{6817676F-6B39-4FEF-B995-97D14CEF4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552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334E1A0-41D5-468F-8110-CD80BE6ED13C}"/>
              </a:ext>
            </a:extLst>
          </p:cNvPr>
          <p:cNvSpPr txBox="1"/>
          <p:nvPr/>
        </p:nvSpPr>
        <p:spPr>
          <a:xfrm>
            <a:off x="7202078" y="1"/>
            <a:ext cx="4989922" cy="7209666"/>
          </a:xfrm>
          <a:prstGeom prst="rect">
            <a:avLst/>
          </a:prstGeom>
          <a:solidFill>
            <a:srgbClr val="B5E7E6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Began ketogenic way of eating September 2016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Results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Weight decrease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    254 lbs. to 157 lbs.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    9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 lbs. decrease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defTabSz="457200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Waist – 25” (10” decrease)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 – 38” (15” decrease)</a:t>
            </a:r>
          </a:p>
          <a:p>
            <a:pPr defTabSz="457200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Clothing size 22 to size 6</a:t>
            </a:r>
          </a:p>
          <a:p>
            <a:pPr defTabSz="457200">
              <a:defRPr/>
            </a:pPr>
            <a:r>
              <a:rPr lang="en-US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Migraines have resolved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Swelling &amp; pain well controlled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PCOS well-managed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Lowered blood pressure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1D09B9-9A60-40C0-BD30-3831E075BE5E}"/>
              </a:ext>
            </a:extLst>
          </p:cNvPr>
          <p:cNvSpPr txBox="1"/>
          <p:nvPr/>
        </p:nvSpPr>
        <p:spPr>
          <a:xfrm>
            <a:off x="-9427" y="-159306"/>
            <a:ext cx="7315200" cy="70173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15C4BA1-2E18-4EC2-AE22-FE107208A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68" y="936270"/>
            <a:ext cx="6667150" cy="49460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E02F34A-3A2E-4543-8DA2-12C00C83AAE2}"/>
              </a:ext>
            </a:extLst>
          </p:cNvPr>
          <p:cNvSpPr txBox="1"/>
          <p:nvPr/>
        </p:nvSpPr>
        <p:spPr>
          <a:xfrm rot="16200000">
            <a:off x="-900212" y="3133903"/>
            <a:ext cx="22506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Weight (pounds)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5F35BAC-60AA-4A9C-8CF4-51DE8A911CD0}"/>
              </a:ext>
            </a:extLst>
          </p:cNvPr>
          <p:cNvSpPr txBox="1"/>
          <p:nvPr/>
        </p:nvSpPr>
        <p:spPr>
          <a:xfrm>
            <a:off x="1894786" y="3381017"/>
            <a:ext cx="1885361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Began Keto Diet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EFE2F474-172B-446C-A086-43B7808AC26B}"/>
              </a:ext>
            </a:extLst>
          </p:cNvPr>
          <p:cNvCxnSpPr/>
          <p:nvPr/>
        </p:nvCxnSpPr>
        <p:spPr>
          <a:xfrm flipV="1">
            <a:off x="3157979" y="2441542"/>
            <a:ext cx="820132" cy="83898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39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6C389CD-E2AC-40FE-B088-7908C2A613C0}"/>
              </a:ext>
            </a:extLst>
          </p:cNvPr>
          <p:cNvSpPr txBox="1"/>
          <p:nvPr/>
        </p:nvSpPr>
        <p:spPr>
          <a:xfrm>
            <a:off x="0" y="0"/>
            <a:ext cx="12126012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7AF9D92D-144F-402F-9434-BEF10F7BB8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240320"/>
              </p:ext>
            </p:extLst>
          </p:nvPr>
        </p:nvGraphicFramePr>
        <p:xfrm>
          <a:off x="1150070" y="1068818"/>
          <a:ext cx="10058400" cy="5525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32227">
                  <a:extLst>
                    <a:ext uri="{9D8B030D-6E8A-4147-A177-3AD203B41FA5}">
                      <a16:colId xmlns="" xmlns:a16="http://schemas.microsoft.com/office/drawing/2014/main" val="1742791335"/>
                    </a:ext>
                  </a:extLst>
                </a:gridCol>
                <a:gridCol w="2493578">
                  <a:extLst>
                    <a:ext uri="{9D8B030D-6E8A-4147-A177-3AD203B41FA5}">
                      <a16:colId xmlns="" xmlns:a16="http://schemas.microsoft.com/office/drawing/2014/main" val="1154930334"/>
                    </a:ext>
                  </a:extLst>
                </a:gridCol>
                <a:gridCol w="2213052">
                  <a:extLst>
                    <a:ext uri="{9D8B030D-6E8A-4147-A177-3AD203B41FA5}">
                      <a16:colId xmlns="" xmlns:a16="http://schemas.microsoft.com/office/drawing/2014/main" val="4289144272"/>
                    </a:ext>
                  </a:extLst>
                </a:gridCol>
                <a:gridCol w="2119543">
                  <a:extLst>
                    <a:ext uri="{9D8B030D-6E8A-4147-A177-3AD203B41FA5}">
                      <a16:colId xmlns="" xmlns:a16="http://schemas.microsoft.com/office/drawing/2014/main" val="4142306151"/>
                    </a:ext>
                  </a:extLst>
                </a:gridCol>
              </a:tblGrid>
              <a:tr h="92107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11/30/2016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10/26/2018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5/3/2019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3416414876"/>
                  </a:ext>
                </a:extLst>
              </a:tr>
              <a:tr h="921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Cholesterol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65347571"/>
                  </a:ext>
                </a:extLst>
              </a:tr>
              <a:tr h="9206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Triglycerides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228658290"/>
                  </a:ext>
                </a:extLst>
              </a:tr>
              <a:tr h="921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HDL Cholesterol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166012251"/>
                  </a:ext>
                </a:extLst>
              </a:tr>
              <a:tr h="921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LDL Cholesterol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4243794500"/>
                  </a:ext>
                </a:extLst>
              </a:tr>
              <a:tr h="9206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Tg</a:t>
                      </a:r>
                      <a:r>
                        <a:rPr lang="en-US" sz="2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/HDL ratio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2.01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0.73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1.48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412982573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239DCB0-6D5F-4EF0-AB6D-99B31B1D1AD0}"/>
              </a:ext>
            </a:extLst>
          </p:cNvPr>
          <p:cNvSpPr txBox="1"/>
          <p:nvPr/>
        </p:nvSpPr>
        <p:spPr>
          <a:xfrm>
            <a:off x="3643139" y="360932"/>
            <a:ext cx="5557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Improved Lipid Profile</a:t>
            </a:r>
          </a:p>
        </p:txBody>
      </p:sp>
    </p:spTree>
    <p:extLst>
      <p:ext uri="{BB962C8B-B14F-4D97-AF65-F5344CB8AC3E}">
        <p14:creationId xmlns:p14="http://schemas.microsoft.com/office/powerpoint/2010/main" val="2702213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EF4E307-24AE-4D39-9F44-CF5492A51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263" y="1326690"/>
            <a:ext cx="8381673" cy="312420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E3B7290-296D-44CF-A5CA-AB7C3E856FE4}"/>
              </a:ext>
            </a:extLst>
          </p:cNvPr>
          <p:cNvSpPr txBox="1"/>
          <p:nvPr/>
        </p:nvSpPr>
        <p:spPr>
          <a:xfrm>
            <a:off x="2420471" y="585926"/>
            <a:ext cx="730945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Palatino Linotype" panose="02040502050505030304" pitchFamily="18" charset="0"/>
                <a:ea typeface="+mj-ea"/>
                <a:cs typeface="+mj-cs"/>
              </a:rPr>
              <a:t>Ketogenic Way of Eating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810445B-D35F-4BE9-AEE6-B9F6ACEB5586}"/>
              </a:ext>
            </a:extLst>
          </p:cNvPr>
          <p:cNvSpPr txBox="1"/>
          <p:nvPr/>
        </p:nvSpPr>
        <p:spPr>
          <a:xfrm>
            <a:off x="3222594" y="4554244"/>
            <a:ext cx="59391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 Food Diet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Carbohydrate Restriction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Healthy Fats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Moderate Protein </a:t>
            </a:r>
          </a:p>
        </p:txBody>
      </p:sp>
    </p:spTree>
    <p:extLst>
      <p:ext uri="{BB962C8B-B14F-4D97-AF65-F5344CB8AC3E}">
        <p14:creationId xmlns:p14="http://schemas.microsoft.com/office/powerpoint/2010/main" val="149316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EEEB84A-7F0D-49B2-83A3-7BFEC127C209}"/>
              </a:ext>
            </a:extLst>
          </p:cNvPr>
          <p:cNvSpPr txBox="1"/>
          <p:nvPr/>
        </p:nvSpPr>
        <p:spPr>
          <a:xfrm>
            <a:off x="0" y="0"/>
            <a:ext cx="4167187" cy="36764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A person posing for a picture&#10;&#10;Description automatically generated">
            <a:extLst>
              <a:ext uri="{FF2B5EF4-FFF2-40B4-BE49-F238E27FC236}">
                <a16:creationId xmlns="" xmlns:a16="http://schemas.microsoft.com/office/drawing/2014/main" id="{96A45141-E536-47F6-B27A-D8ABF1A3AC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8" y="3714161"/>
            <a:ext cx="4401659" cy="3143839"/>
          </a:xfrm>
          <a:prstGeom prst="rect">
            <a:avLst/>
          </a:prstGeom>
        </p:spPr>
      </p:pic>
      <p:pic>
        <p:nvPicPr>
          <p:cNvPr id="9" name="Picture 8" descr="A person wearing a blue dress standing next to a forest&#10;&#10;Description automatically generated">
            <a:extLst>
              <a:ext uri="{FF2B5EF4-FFF2-40B4-BE49-F238E27FC236}">
                <a16:creationId xmlns="" xmlns:a16="http://schemas.microsoft.com/office/drawing/2014/main" id="{B20234F3-EF88-45B3-A120-4A91D35E73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067" y="0"/>
            <a:ext cx="4848933" cy="6787461"/>
          </a:xfrm>
          <a:prstGeom prst="rect">
            <a:avLst/>
          </a:prstGeom>
        </p:spPr>
      </p:pic>
      <p:pic>
        <p:nvPicPr>
          <p:cNvPr id="3" name="Picture 2" descr="A picture containing indoor, person, man, kitchen&#10;&#10;Description automatically generated">
            <a:extLst>
              <a:ext uri="{FF2B5EF4-FFF2-40B4-BE49-F238E27FC236}">
                <a16:creationId xmlns="" xmlns:a16="http://schemas.microsoft.com/office/drawing/2014/main" id="{64F8EE5D-D978-4F76-B956-D85CA121F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  <p:pic>
        <p:nvPicPr>
          <p:cNvPr id="6" name="Picture 5" descr="A person posing for the camera&#10;&#10;Description automatically generated">
            <a:extLst>
              <a:ext uri="{FF2B5EF4-FFF2-40B4-BE49-F238E27FC236}">
                <a16:creationId xmlns="" xmlns:a16="http://schemas.microsoft.com/office/drawing/2014/main" id="{9EDA685D-ED1C-4529-8134-259144AE15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89" y="285161"/>
            <a:ext cx="1768409" cy="314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3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A01907A-BF04-440F-BA0D-49BC962734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754EB2F-620E-49B4-A5F9-4404610B3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066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2F792E9-43A0-4B0A-AD57-D255E8C88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1999" cy="6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218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7FA8C3-9923-4EB1-8163-091646D56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latin typeface="Palatino Linotype" panose="02040502050505030304" pitchFamily="18" charset="0"/>
              </a:rPr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D83EBC-5208-466F-81C1-37B68E3E8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4" y="2181368"/>
            <a:ext cx="8828193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sz="2400" dirty="0"/>
          </a:p>
          <a:p>
            <a:r>
              <a:rPr lang="en-US" sz="2400" dirty="0">
                <a:hlinkClick r:id="rId2"/>
              </a:rPr>
              <a:t>https://www.leslynkeith.com/</a:t>
            </a:r>
            <a:endParaRPr lang="en-US" sz="2400" dirty="0"/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Lymphatic Education &amp; Resource Network (LE&amp;RN) Symposium Series (Dr. Eric Westman, Dr. Leslyn Keith) </a:t>
            </a:r>
            <a:r>
              <a:rPr lang="en-US" sz="2400" dirty="0">
                <a:hlinkClick r:id="rId3"/>
              </a:rPr>
              <a:t>https://lymphaticnetwork.org/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Lipedema Simplified (keto for lipedema page) 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hlinkClick r:id="rId4"/>
              </a:rPr>
              <a:t>https://lipedema-simplified.org/keto/</a:t>
            </a:r>
            <a:endParaRPr lang="en-US" sz="2400" dirty="0"/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Facebook groups: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Keto and Fasting for Lymphedema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Keto WOE for Lipedema </a:t>
            </a:r>
          </a:p>
        </p:txBody>
      </p:sp>
    </p:spTree>
    <p:extLst>
      <p:ext uri="{BB962C8B-B14F-4D97-AF65-F5344CB8AC3E}">
        <p14:creationId xmlns:p14="http://schemas.microsoft.com/office/powerpoint/2010/main" val="8761795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68AEBCA-97A6-4B8D-A75A-057C827CA937}"/>
              </a:ext>
            </a:extLst>
          </p:cNvPr>
          <p:cNvSpPr txBox="1"/>
          <p:nvPr/>
        </p:nvSpPr>
        <p:spPr>
          <a:xfrm>
            <a:off x="4539649" y="568960"/>
            <a:ext cx="3112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1E943D5-B0F3-4D36-B6DC-15DB96A4E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183" y="2027730"/>
            <a:ext cx="8381673" cy="312420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42D4634-3063-40B0-AB04-A79D255806B0}"/>
              </a:ext>
            </a:extLst>
          </p:cNvPr>
          <p:cNvSpPr txBox="1"/>
          <p:nvPr/>
        </p:nvSpPr>
        <p:spPr>
          <a:xfrm>
            <a:off x="2729299" y="5496560"/>
            <a:ext cx="6949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leslynkeithot@gmail.com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https://www.leslynkeith.com/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147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63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B1E95DC-02BC-4743-8095-43064D37FE9E}"/>
              </a:ext>
            </a:extLst>
          </p:cNvPr>
          <p:cNvSpPr txBox="1"/>
          <p:nvPr/>
        </p:nvSpPr>
        <p:spPr>
          <a:xfrm>
            <a:off x="0" y="0"/>
            <a:ext cx="12192000" cy="67722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85725"/>
            <a:ext cx="4943474" cy="691024"/>
          </a:xfr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Results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754894"/>
              </p:ext>
            </p:extLst>
          </p:nvPr>
        </p:nvGraphicFramePr>
        <p:xfrm>
          <a:off x="1727200" y="862474"/>
          <a:ext cx="9123680" cy="5772150"/>
        </p:xfrm>
        <a:graphic>
          <a:graphicData uri="http://schemas.openxmlformats.org/drawingml/2006/table">
            <a:tbl>
              <a:tblPr/>
              <a:tblGrid>
                <a:gridCol w="34745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4951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9963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772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-11.42 lbs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en-US" sz="2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&lt;.001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72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BMI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en-US" sz="2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&lt;.001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72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Waistline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-3.75 cm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en-US" sz="2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=.025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72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Body</a:t>
                      </a:r>
                      <a:r>
                        <a:rPr lang="en-US" sz="2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Fat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=.133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72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Limb Volume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-698.9 ml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en-US" sz="2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&lt;.001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772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LLIS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-12.44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en-US" sz="2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=.002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772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OWLQOL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+23.98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en-US" sz="2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&lt;.001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772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WRSM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-13.14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en-US" sz="2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&lt;.001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772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COPM(P)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+2.22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en-US" sz="2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&lt;.001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772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COMP(S)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+2.66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en-US" sz="2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&lt;.001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8836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86D4491-1C43-4A4B-AC6D-E34EB41C411A}"/>
              </a:ext>
            </a:extLst>
          </p:cNvPr>
          <p:cNvSpPr txBox="1"/>
          <p:nvPr/>
        </p:nvSpPr>
        <p:spPr>
          <a:xfrm>
            <a:off x="8041340" y="-1"/>
            <a:ext cx="4150659" cy="68579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ion Pro"/>
              <a:ea typeface="+mn-ea"/>
              <a:cs typeface="+mn-cs"/>
            </a:endParaRPr>
          </a:p>
        </p:txBody>
      </p:sp>
      <p:pic>
        <p:nvPicPr>
          <p:cNvPr id="2" name="Shape 275"/>
          <p:cNvPicPr preferRelativeResize="0">
            <a:picLocks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8041341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458199" y="837364"/>
            <a:ext cx="2743201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nion Pro"/>
                <a:ea typeface="+mn-ea"/>
                <a:cs typeface="+mn-cs"/>
              </a:rPr>
              <a:t>Average weight loss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nion Pro"/>
                <a:ea typeface="+mn-ea"/>
                <a:cs typeface="+mn-cs"/>
              </a:rPr>
              <a:t>without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nion Pro"/>
                <a:ea typeface="+mn-ea"/>
                <a:cs typeface="+mn-cs"/>
              </a:rPr>
              <a:t> ketogenic diet =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nion Pro"/>
                <a:ea typeface="+mn-ea"/>
                <a:cs typeface="+mn-cs"/>
              </a:rPr>
              <a:t>1.36 lbs.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58200" y="4450976"/>
            <a:ext cx="2743201" cy="156966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Minion Pro"/>
                <a:ea typeface="+mn-ea"/>
                <a:cs typeface="+mn-cs"/>
              </a:rPr>
              <a:t>Average weight loss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Minion Pro"/>
                <a:ea typeface="+mn-ea"/>
                <a:cs typeface="+mn-cs"/>
              </a:rPr>
              <a:t>with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Minion Pro"/>
                <a:ea typeface="+mn-ea"/>
                <a:cs typeface="+mn-cs"/>
              </a:rPr>
              <a:t> ketogenic diet =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Minion Pro"/>
                <a:ea typeface="+mn-ea"/>
                <a:cs typeface="+mn-cs"/>
              </a:rPr>
              <a:t>18.09 lbs.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Minion Pro"/>
                <a:ea typeface="+mn-ea"/>
                <a:cs typeface="+mn-cs"/>
              </a:rPr>
              <a:t>(8.1% of baseline weight)</a:t>
            </a:r>
          </a:p>
        </p:txBody>
      </p:sp>
    </p:spTree>
    <p:extLst>
      <p:ext uri="{BB962C8B-B14F-4D97-AF65-F5344CB8AC3E}">
        <p14:creationId xmlns:p14="http://schemas.microsoft.com/office/powerpoint/2010/main" val="61107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="" xmlns:a16="http://schemas.microsoft.com/office/drawing/2014/main" id="{AA46F55E-3F6D-4E45-930F-0BD6EB4555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1222613"/>
              </p:ext>
            </p:extLst>
          </p:nvPr>
        </p:nvGraphicFramePr>
        <p:xfrm>
          <a:off x="1" y="1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74132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="" xmlns:a16="http://schemas.microsoft.com/office/drawing/2014/main" id="{CD21F973-BD14-455B-BBCA-CB90F8D8D2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720564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75531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E3B7290-296D-44CF-A5CA-AB7C3E856FE4}"/>
              </a:ext>
            </a:extLst>
          </p:cNvPr>
          <p:cNvSpPr txBox="1"/>
          <p:nvPr/>
        </p:nvSpPr>
        <p:spPr>
          <a:xfrm>
            <a:off x="2420469" y="246561"/>
            <a:ext cx="789245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Palatino Linotype" panose="02040502050505030304" pitchFamily="18" charset="0"/>
                <a:ea typeface="+mj-ea"/>
                <a:cs typeface="+mj-cs"/>
              </a:rPr>
              <a:t>Carbohydrates are Inflammatory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95D14E2-B66B-42F7-9BF4-86D24FA08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962" y="1148227"/>
            <a:ext cx="5310076" cy="41090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685E6AF-D66B-4AC2-ABFF-FB44F0AFA063}"/>
              </a:ext>
            </a:extLst>
          </p:cNvPr>
          <p:cNvSpPr txBox="1"/>
          <p:nvPr/>
        </p:nvSpPr>
        <p:spPr>
          <a:xfrm>
            <a:off x="6366696" y="5483530"/>
            <a:ext cx="53979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Impairments in the intrinsic contractility of mesenteric collecting lymphatics in a rat model of metabolic syndrome,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Zawieja, SD et al. (2012),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 J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Physiol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Heart Circ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Physiol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302, H643–H653.</a:t>
            </a:r>
          </a:p>
        </p:txBody>
      </p:sp>
    </p:spTree>
    <p:extLst>
      <p:ext uri="{BB962C8B-B14F-4D97-AF65-F5344CB8AC3E}">
        <p14:creationId xmlns:p14="http://schemas.microsoft.com/office/powerpoint/2010/main" val="28069289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lymphatic-lifestyle-f-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Myriad Pro Cond"/>
        <a:ea typeface=""/>
        <a:cs typeface=""/>
      </a:majorFont>
      <a:minorFont>
        <a:latin typeface="Minion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lymphatic-lifestyle-f-theme" id="{715212C7-C722-4328-8F68-F5313B188A59}" vid="{894540CF-0D28-422D-AAF9-17BF65E6463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Custom 1">
    <a:majorFont>
      <a:latin typeface="Myriad Pro Cond"/>
      <a:ea typeface=""/>
      <a:cs typeface=""/>
    </a:majorFont>
    <a:minorFont>
      <a:latin typeface="Minion Pro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957</Words>
  <Application>Microsoft Office PowerPoint</Application>
  <PresentationFormat>Custom</PresentationFormat>
  <Paragraphs>342</Paragraphs>
  <Slides>34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Quotable</vt:lpstr>
      <vt:lpstr>lymphatic-lifestyle-f-theme</vt:lpstr>
      <vt:lpstr>Ketogenic Way of Eating for Health and Weight Management: Implications for Lymphatic and Fat Disorders  </vt:lpstr>
      <vt:lpstr>PowerPoint Presentation</vt:lpstr>
      <vt:lpstr>PowerPoint Presentation</vt:lpstr>
      <vt:lpstr>PowerPoint Presentation</vt:lpstr>
      <vt:lpstr>Results</vt:lpstr>
      <vt:lpstr>PowerPoint Presentation</vt:lpstr>
      <vt:lpstr>PowerPoint Presentation</vt:lpstr>
      <vt:lpstr>PowerPoint Presentation</vt:lpstr>
      <vt:lpstr>PowerPoint Presentation</vt:lpstr>
      <vt:lpstr>WISER Randomized Clinical Trial</vt:lpstr>
      <vt:lpstr>PowerPoint Presentation</vt:lpstr>
      <vt:lpstr>PowerPoint Presentation</vt:lpstr>
      <vt:lpstr>Lymphatic System Runs on Fat</vt:lpstr>
      <vt:lpstr>Lymphatic System Runs on Fat</vt:lpstr>
      <vt:lpstr>PowerPoint Presentation</vt:lpstr>
      <vt:lpstr>KETOLYMPH Study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 Keto Work for Lipedema?</vt:lpstr>
      <vt:lpstr>PowerPoint Presentation</vt:lpstr>
      <vt:lpstr>LIPODIET Study</vt:lpstr>
      <vt:lpstr>LipoDiet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Resources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Ketogenic Way of Eating for Health and Weight Management: Implications for Lymphatic and Fat Disorders</dc:title>
  <dc:creator>leslyn keith</dc:creator>
  <cp:lastModifiedBy>GK</cp:lastModifiedBy>
  <cp:revision>7</cp:revision>
  <dcterms:created xsi:type="dcterms:W3CDTF">2020-03-03T13:49:39Z</dcterms:created>
  <dcterms:modified xsi:type="dcterms:W3CDTF">2020-03-31T18:13:47Z</dcterms:modified>
</cp:coreProperties>
</file>